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68" r:id="rId3"/>
    <p:sldMasterId id="2147483966" r:id="rId4"/>
    <p:sldMasterId id="2147483977" r:id="rId5"/>
    <p:sldMasterId id="2147483988" r:id="rId6"/>
    <p:sldMasterId id="2147483999" r:id="rId7"/>
    <p:sldMasterId id="2147484023" r:id="rId8"/>
    <p:sldMasterId id="2147484034" r:id="rId9"/>
    <p:sldMasterId id="2147484047" r:id="rId10"/>
    <p:sldMasterId id="2147484060" r:id="rId11"/>
    <p:sldMasterId id="2147484073" r:id="rId12"/>
    <p:sldMasterId id="2147484086" r:id="rId13"/>
    <p:sldMasterId id="2147484099" r:id="rId14"/>
    <p:sldMasterId id="2147484112" r:id="rId15"/>
  </p:sldMasterIdLst>
  <p:notesMasterIdLst>
    <p:notesMasterId r:id="rId38"/>
  </p:notesMasterIdLst>
  <p:handoutMasterIdLst>
    <p:handoutMasterId r:id="rId39"/>
  </p:handoutMasterIdLst>
  <p:sldIdLst>
    <p:sldId id="313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503" r:id="rId24"/>
    <p:sldId id="501" r:id="rId25"/>
    <p:sldId id="502" r:id="rId26"/>
    <p:sldId id="504" r:id="rId27"/>
    <p:sldId id="505" r:id="rId28"/>
    <p:sldId id="506" r:id="rId29"/>
    <p:sldId id="507" r:id="rId30"/>
    <p:sldId id="508" r:id="rId31"/>
    <p:sldId id="509" r:id="rId32"/>
    <p:sldId id="512" r:id="rId33"/>
    <p:sldId id="513" r:id="rId34"/>
    <p:sldId id="514" r:id="rId35"/>
    <p:sldId id="510" r:id="rId36"/>
    <p:sldId id="515" r:id="rId37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B00"/>
    <a:srgbClr val="FA9B00"/>
    <a:srgbClr val="008444"/>
    <a:srgbClr val="DC9015"/>
    <a:srgbClr val="006600"/>
    <a:srgbClr val="238C51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7129" autoAdjust="0"/>
  </p:normalViewPr>
  <p:slideViewPr>
    <p:cSldViewPr>
      <p:cViewPr>
        <p:scale>
          <a:sx n="75" d="100"/>
          <a:sy n="75" d="100"/>
        </p:scale>
        <p:origin x="-924" y="-72"/>
      </p:cViewPr>
      <p:guideLst>
        <p:guide orient="horz" pos="709"/>
        <p:guide orient="horz" pos="2160"/>
        <p:guide pos="2880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8F81C-60B3-4F79-9578-536DCE36BC49}" type="doc">
      <dgm:prSet loTypeId="urn:microsoft.com/office/officeart/2009/layout/CircleArrowProcess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2538139-3DD8-4AEE-B2BF-40C19904E9D2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Interkulturelle Kompetenzen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9190E-0A9C-465B-B959-190E56B50CEB}" type="parTrans" cxnId="{6BDC123A-F54A-4C09-8E95-44B8C37D65A8}">
      <dgm:prSet/>
      <dgm:spPr/>
      <dgm:t>
        <a:bodyPr/>
        <a:lstStyle/>
        <a:p>
          <a:endParaRPr lang="de-DE"/>
        </a:p>
      </dgm:t>
    </dgm:pt>
    <dgm:pt modelId="{087CC8A0-2965-4244-A773-2492D63CE7CE}" type="sibTrans" cxnId="{6BDC123A-F54A-4C09-8E95-44B8C37D65A8}">
      <dgm:prSet/>
      <dgm:spPr/>
      <dgm:t>
        <a:bodyPr/>
        <a:lstStyle/>
        <a:p>
          <a:endParaRPr lang="de-DE"/>
        </a:p>
      </dgm:t>
    </dgm:pt>
    <dgm:pt modelId="{2739FC83-D37B-4E08-BC20-C34D25D7DBD2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Nachbarsprach-kenntnisse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39E43-D89A-4655-81C0-772F80ADC6FA}" type="parTrans" cxnId="{8392D2BB-157E-4B79-8606-A0F852C1AEAE}">
      <dgm:prSet/>
      <dgm:spPr/>
      <dgm:t>
        <a:bodyPr/>
        <a:lstStyle/>
        <a:p>
          <a:endParaRPr lang="de-DE"/>
        </a:p>
      </dgm:t>
    </dgm:pt>
    <dgm:pt modelId="{476F1AD3-3D24-4FB0-ABAA-55545CC946B2}" type="sibTrans" cxnId="{8392D2BB-157E-4B79-8606-A0F852C1AEAE}">
      <dgm:prSet/>
      <dgm:spPr/>
      <dgm:t>
        <a:bodyPr/>
        <a:lstStyle/>
        <a:p>
          <a:endParaRPr lang="de-DE"/>
        </a:p>
      </dgm:t>
    </dgm:pt>
    <dgm:pt modelId="{E24D06C7-2B40-48AA-B3D6-73A2C0607D3E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Methodische Fähigkeiten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BB28C-5354-4C2E-BA1E-AEE01EE35499}" type="sibTrans" cxnId="{8C327F5E-242D-4DD7-81B1-5F850ED840C0}">
      <dgm:prSet/>
      <dgm:spPr/>
      <dgm:t>
        <a:bodyPr/>
        <a:lstStyle/>
        <a:p>
          <a:endParaRPr lang="de-DE"/>
        </a:p>
      </dgm:t>
    </dgm:pt>
    <dgm:pt modelId="{81204CDB-562B-4FC3-9E86-046BE9B9C817}" type="parTrans" cxnId="{8C327F5E-242D-4DD7-81B1-5F850ED840C0}">
      <dgm:prSet/>
      <dgm:spPr/>
      <dgm:t>
        <a:bodyPr/>
        <a:lstStyle/>
        <a:p>
          <a:endParaRPr lang="de-DE"/>
        </a:p>
      </dgm:t>
    </dgm:pt>
    <dgm:pt modelId="{5EE5E486-4E44-42D7-8D97-1E8BB558007A}" type="pres">
      <dgm:prSet presAssocID="{65A8F81C-60B3-4F79-9578-536DCE36BC4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463D4FA9-9D6F-4BEF-BFEE-88A7B95BD379}" type="pres">
      <dgm:prSet presAssocID="{52538139-3DD8-4AEE-B2BF-40C19904E9D2}" presName="Accent1" presStyleCnt="0"/>
      <dgm:spPr/>
    </dgm:pt>
    <dgm:pt modelId="{A5F3F720-4C85-46AD-9A1A-255B86260427}" type="pres">
      <dgm:prSet presAssocID="{52538139-3DD8-4AEE-B2BF-40C19904E9D2}" presName="Accent" presStyleLbl="node1" presStyleIdx="0" presStyleCnt="3"/>
      <dgm:spPr>
        <a:solidFill>
          <a:srgbClr val="238C51"/>
        </a:solidFill>
      </dgm:spPr>
      <dgm:t>
        <a:bodyPr/>
        <a:lstStyle/>
        <a:p>
          <a:endParaRPr lang="de-DE"/>
        </a:p>
      </dgm:t>
    </dgm:pt>
    <dgm:pt modelId="{4749226A-0DD7-4475-805F-2739A96D6CAD}" type="pres">
      <dgm:prSet presAssocID="{52538139-3DD8-4AEE-B2BF-40C19904E9D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22D922-AC43-4E7D-8B76-0D6E8D6E9393}" type="pres">
      <dgm:prSet presAssocID="{2739FC83-D37B-4E08-BC20-C34D25D7DBD2}" presName="Accent2" presStyleCnt="0"/>
      <dgm:spPr/>
    </dgm:pt>
    <dgm:pt modelId="{0EE6DCD6-1D75-4904-A533-EC589248858B}" type="pres">
      <dgm:prSet presAssocID="{2739FC83-D37B-4E08-BC20-C34D25D7DBD2}" presName="Accent" presStyleLbl="node1" presStyleIdx="1" presStyleCnt="3"/>
      <dgm:spPr>
        <a:solidFill>
          <a:srgbClr val="238C51"/>
        </a:solidFill>
      </dgm:spPr>
      <dgm:t>
        <a:bodyPr/>
        <a:lstStyle/>
        <a:p>
          <a:endParaRPr lang="de-DE"/>
        </a:p>
      </dgm:t>
    </dgm:pt>
    <dgm:pt modelId="{EFAB5D86-FCE7-44CA-A01F-A237B0DDEE0F}" type="pres">
      <dgm:prSet presAssocID="{2739FC83-D37B-4E08-BC20-C34D25D7DBD2}" presName="Parent2" presStyleLbl="revTx" presStyleIdx="1" presStyleCnt="3" custScaleX="1152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2669FC-82D6-407A-8537-84A112D83FF2}" type="pres">
      <dgm:prSet presAssocID="{E24D06C7-2B40-48AA-B3D6-73A2C0607D3E}" presName="Accent3" presStyleCnt="0"/>
      <dgm:spPr/>
    </dgm:pt>
    <dgm:pt modelId="{27142635-7B3C-4E62-8955-6C9ED092DF3A}" type="pres">
      <dgm:prSet presAssocID="{E24D06C7-2B40-48AA-B3D6-73A2C0607D3E}" presName="Accent" presStyleLbl="node1" presStyleIdx="2" presStyleCnt="3"/>
      <dgm:spPr>
        <a:solidFill>
          <a:srgbClr val="238C51"/>
        </a:solidFill>
      </dgm:spPr>
      <dgm:t>
        <a:bodyPr/>
        <a:lstStyle/>
        <a:p>
          <a:endParaRPr lang="de-DE"/>
        </a:p>
      </dgm:t>
    </dgm:pt>
    <dgm:pt modelId="{1E10DE11-834A-4B5C-A387-4AE6D726C72B}" type="pres">
      <dgm:prSet presAssocID="{E24D06C7-2B40-48AA-B3D6-73A2C0607D3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C327F5E-242D-4DD7-81B1-5F850ED840C0}" srcId="{65A8F81C-60B3-4F79-9578-536DCE36BC49}" destId="{E24D06C7-2B40-48AA-B3D6-73A2C0607D3E}" srcOrd="2" destOrd="0" parTransId="{81204CDB-562B-4FC3-9E86-046BE9B9C817}" sibTransId="{D76BB28C-5354-4C2E-BA1E-AEE01EE35499}"/>
    <dgm:cxn modelId="{6BDC123A-F54A-4C09-8E95-44B8C37D65A8}" srcId="{65A8F81C-60B3-4F79-9578-536DCE36BC49}" destId="{52538139-3DD8-4AEE-B2BF-40C19904E9D2}" srcOrd="0" destOrd="0" parTransId="{58D9190E-0A9C-465B-B959-190E56B50CEB}" sibTransId="{087CC8A0-2965-4244-A773-2492D63CE7CE}"/>
    <dgm:cxn modelId="{35A3797A-C27A-4B00-8EF6-95427F070682}" type="presOf" srcId="{65A8F81C-60B3-4F79-9578-536DCE36BC49}" destId="{5EE5E486-4E44-42D7-8D97-1E8BB558007A}" srcOrd="0" destOrd="0" presId="urn:microsoft.com/office/officeart/2009/layout/CircleArrowProcess"/>
    <dgm:cxn modelId="{8392D2BB-157E-4B79-8606-A0F852C1AEAE}" srcId="{65A8F81C-60B3-4F79-9578-536DCE36BC49}" destId="{2739FC83-D37B-4E08-BC20-C34D25D7DBD2}" srcOrd="1" destOrd="0" parTransId="{33339E43-D89A-4655-81C0-772F80ADC6FA}" sibTransId="{476F1AD3-3D24-4FB0-ABAA-55545CC946B2}"/>
    <dgm:cxn modelId="{F0644D3D-64A1-487F-9AB2-004905A83C54}" type="presOf" srcId="{E24D06C7-2B40-48AA-B3D6-73A2C0607D3E}" destId="{1E10DE11-834A-4B5C-A387-4AE6D726C72B}" srcOrd="0" destOrd="0" presId="urn:microsoft.com/office/officeart/2009/layout/CircleArrowProcess"/>
    <dgm:cxn modelId="{F41A8092-86E0-4CEE-880E-6A0789D88986}" type="presOf" srcId="{2739FC83-D37B-4E08-BC20-C34D25D7DBD2}" destId="{EFAB5D86-FCE7-44CA-A01F-A237B0DDEE0F}" srcOrd="0" destOrd="0" presId="urn:microsoft.com/office/officeart/2009/layout/CircleArrowProcess"/>
    <dgm:cxn modelId="{F47E3A1B-8100-42C7-9C56-80380063E3B6}" type="presOf" srcId="{52538139-3DD8-4AEE-B2BF-40C19904E9D2}" destId="{4749226A-0DD7-4475-805F-2739A96D6CAD}" srcOrd="0" destOrd="0" presId="urn:microsoft.com/office/officeart/2009/layout/CircleArrowProcess"/>
    <dgm:cxn modelId="{3CB81D81-5CDA-4529-B66E-44CC9D98678F}" type="presParOf" srcId="{5EE5E486-4E44-42D7-8D97-1E8BB558007A}" destId="{463D4FA9-9D6F-4BEF-BFEE-88A7B95BD379}" srcOrd="0" destOrd="0" presId="urn:microsoft.com/office/officeart/2009/layout/CircleArrowProcess"/>
    <dgm:cxn modelId="{FECC02B9-217F-4ECB-BAD5-F87C046CE828}" type="presParOf" srcId="{463D4FA9-9D6F-4BEF-BFEE-88A7B95BD379}" destId="{A5F3F720-4C85-46AD-9A1A-255B86260427}" srcOrd="0" destOrd="0" presId="urn:microsoft.com/office/officeart/2009/layout/CircleArrowProcess"/>
    <dgm:cxn modelId="{2F131658-FE88-44AB-9B02-ECB0EFE74A93}" type="presParOf" srcId="{5EE5E486-4E44-42D7-8D97-1E8BB558007A}" destId="{4749226A-0DD7-4475-805F-2739A96D6CAD}" srcOrd="1" destOrd="0" presId="urn:microsoft.com/office/officeart/2009/layout/CircleArrowProcess"/>
    <dgm:cxn modelId="{484BDDA0-FABF-4255-9ECD-2FCC96916FF4}" type="presParOf" srcId="{5EE5E486-4E44-42D7-8D97-1E8BB558007A}" destId="{3C22D922-AC43-4E7D-8B76-0D6E8D6E9393}" srcOrd="2" destOrd="0" presId="urn:microsoft.com/office/officeart/2009/layout/CircleArrowProcess"/>
    <dgm:cxn modelId="{19F4A533-6179-4E64-B09F-65B636EB135F}" type="presParOf" srcId="{3C22D922-AC43-4E7D-8B76-0D6E8D6E9393}" destId="{0EE6DCD6-1D75-4904-A533-EC589248858B}" srcOrd="0" destOrd="0" presId="urn:microsoft.com/office/officeart/2009/layout/CircleArrowProcess"/>
    <dgm:cxn modelId="{C6649C12-7173-41A4-B285-D41728EE870B}" type="presParOf" srcId="{5EE5E486-4E44-42D7-8D97-1E8BB558007A}" destId="{EFAB5D86-FCE7-44CA-A01F-A237B0DDEE0F}" srcOrd="3" destOrd="0" presId="urn:microsoft.com/office/officeart/2009/layout/CircleArrowProcess"/>
    <dgm:cxn modelId="{A5202F19-52B0-4CFB-9D7E-8C2C348358A9}" type="presParOf" srcId="{5EE5E486-4E44-42D7-8D97-1E8BB558007A}" destId="{4B2669FC-82D6-407A-8537-84A112D83FF2}" srcOrd="4" destOrd="0" presId="urn:microsoft.com/office/officeart/2009/layout/CircleArrowProcess"/>
    <dgm:cxn modelId="{DFD5AAE8-69FB-469D-84A7-2EC7340FDF5D}" type="presParOf" srcId="{4B2669FC-82D6-407A-8537-84A112D83FF2}" destId="{27142635-7B3C-4E62-8955-6C9ED092DF3A}" srcOrd="0" destOrd="0" presId="urn:microsoft.com/office/officeart/2009/layout/CircleArrowProcess"/>
    <dgm:cxn modelId="{6332804F-10EA-4463-A73C-54385DA28780}" type="presParOf" srcId="{5EE5E486-4E44-42D7-8D97-1E8BB558007A}" destId="{1E10DE11-834A-4B5C-A387-4AE6D726C72B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83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52" tIns="43626" rIns="87252" bIns="43626" numCol="1" anchor="t" anchorCtr="0" compatLnSpc="1">
            <a:prstTxWarp prst="textNoShape">
              <a:avLst/>
            </a:prstTxWarp>
          </a:bodyPr>
          <a:lstStyle>
            <a:lvl1pPr defTabSz="873125" eaLnBrk="0" hangingPunct="0">
              <a:defRPr sz="11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1"/>
            <a:ext cx="288925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52" tIns="43626" rIns="87252" bIns="43626" numCol="1" anchor="t" anchorCtr="0" compatLnSpc="1">
            <a:prstTxWarp prst="textNoShape">
              <a:avLst/>
            </a:prstTxWarp>
          </a:bodyPr>
          <a:lstStyle>
            <a:lvl1pPr algn="r" defTabSz="873125" eaLnBrk="0" hangingPunct="0">
              <a:defRPr sz="1100"/>
            </a:lvl1pPr>
          </a:lstStyle>
          <a:p>
            <a:pPr>
              <a:defRPr/>
            </a:pPr>
            <a:r>
              <a:rPr lang="de-DE" altLang="de-DE" smtClean="0"/>
              <a:t>10.04.2018</a:t>
            </a:r>
            <a:endParaRPr lang="de-DE" altLang="de-DE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1"/>
            <a:ext cx="289083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52" tIns="43626" rIns="87252" bIns="43626" numCol="1" anchor="b" anchorCtr="0" compatLnSpc="1">
            <a:prstTxWarp prst="textNoShape">
              <a:avLst/>
            </a:prstTxWarp>
          </a:bodyPr>
          <a:lstStyle>
            <a:lvl1pPr defTabSz="873125" eaLnBrk="0" hangingPunct="0">
              <a:defRPr sz="11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631"/>
            <a:ext cx="288925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52" tIns="43626" rIns="87252" bIns="43626" numCol="1" anchor="b" anchorCtr="0" compatLnSpc="1">
            <a:prstTxWarp prst="textNoShape">
              <a:avLst/>
            </a:prstTxWarp>
          </a:bodyPr>
          <a:lstStyle>
            <a:lvl1pPr algn="r" defTabSz="873125" eaLnBrk="0" hangingPunct="0">
              <a:defRPr sz="1100"/>
            </a:lvl1pPr>
          </a:lstStyle>
          <a:p>
            <a:pPr>
              <a:defRPr/>
            </a:pPr>
            <a:fld id="{2C2E734B-0D38-42C4-B80C-5A207CBBD7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49111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89083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778250" y="1"/>
            <a:ext cx="288925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pPr>
              <a:defRPr/>
            </a:pPr>
            <a:r>
              <a:rPr lang="de-DE" altLang="de-DE" smtClean="0"/>
              <a:t>10.04.2018</a:t>
            </a:r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7713"/>
            <a:ext cx="4954588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66751" y="4715113"/>
            <a:ext cx="5335587" cy="4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631"/>
            <a:ext cx="289083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12" tIns="47256" rIns="94512" bIns="47256" numCol="1" anchor="b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778250" y="9428631"/>
            <a:ext cx="288925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12" tIns="47256" rIns="94512" bIns="47256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pPr>
              <a:defRPr/>
            </a:pPr>
            <a:fld id="{B6692AEF-488C-4FDD-8068-6DC4946B9E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70957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576" indent="-296376" defTabSz="948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501" indent="-237100" defTabSz="948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9701" indent="-237100" defTabSz="948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901" indent="-237100" defTabSz="948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1624" indent="-237100" defTabSz="94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348" indent="-237100" defTabSz="94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7071" indent="-237100" defTabSz="94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794" indent="-237100" defTabSz="948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FC26A2-1FB1-4D14-B50D-361A5EB679B7}" type="slidenum">
              <a:rPr lang="de-DE" altLang="de-DE">
                <a:solidFill>
                  <a:prstClr val="black"/>
                </a:solidFill>
              </a:rPr>
              <a:pPr eaLnBrk="1" hangingPunct="1"/>
              <a:t>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de-DE" altLang="de-DE" dirty="0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725240-6CB1-49D3-AC9E-EB73F42FF2A4}" type="slidenum">
              <a:rPr lang="de-DE" altLang="de-DE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de-DE" altLang="de-DE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prstClr val="black"/>
                </a:solidFill>
              </a:rPr>
              <a:t>10.04.2018</a:t>
            </a:r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de-DE" altLang="de-DE" dirty="0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725240-6CB1-49D3-AC9E-EB73F42FF2A4}" type="slidenum">
              <a:rPr lang="de-DE" altLang="de-DE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de-DE" altLang="de-DE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prstClr val="black"/>
                </a:solidFill>
              </a:rPr>
              <a:t>10.04.2018</a:t>
            </a:r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2D6661-7835-4EC4-BDF2-2902BCDA1DA0}" type="slidenum">
              <a:rPr lang="de-DE" altLang="de-DE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de-DE" altLang="de-DE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prstClr val="black"/>
                </a:solidFill>
              </a:rPr>
              <a:t>10.04.2018</a:t>
            </a:r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de-DE" altLang="de-DE" dirty="0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725240-6CB1-49D3-AC9E-EB73F42FF2A4}" type="slidenum">
              <a:rPr lang="de-DE" altLang="de-DE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de-DE" altLang="de-DE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prstClr val="black"/>
                </a:solidFill>
              </a:rPr>
              <a:t>10.04.2018</a:t>
            </a:r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de-DE" altLang="de-DE" dirty="0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725240-6CB1-49D3-AC9E-EB73F42FF2A4}" type="slidenum">
              <a:rPr lang="de-DE" altLang="de-DE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de-DE" altLang="de-DE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prstClr val="black"/>
                </a:solidFill>
              </a:rPr>
              <a:t>10.04.2018</a:t>
            </a:r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131" indent="-164131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ym typeface="Wingdings" panose="05000000000000000000" pitchFamily="2" charset="2"/>
              </a:rPr>
              <a:t>Nachbarsprachenlernen hat andere Qualität als Erlernen einer Fremdsprache.</a:t>
            </a:r>
          </a:p>
          <a:p>
            <a:pPr marL="164131" indent="-164131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ym typeface="Wingdings" panose="05000000000000000000" pitchFamily="2" charset="2"/>
              </a:rPr>
              <a:t>Es geht nicht vordergründig darum, dass die Kinder fließend eine Zweitsprache erlernen, sondern dass sie von den besonderen Chancen des Lernorts Grenzregion in ihrer Persönlichkeitsentwicklung  profitieren  dafür gibt es viele Facetten und Möglichkeiten, die je nach konkreten Bedingungen vor Ort in der pädagogischen Praxis in einer Kita umgesetzt werden können  mehrsprachigkeitsoffene Bildung</a:t>
            </a:r>
          </a:p>
          <a:p>
            <a:pPr>
              <a:defRPr/>
            </a:pPr>
            <a:endParaRPr lang="de-DE" dirty="0" smtClean="0"/>
          </a:p>
          <a:p>
            <a:pPr marL="164131" indent="-164131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beste Voraussetzungen für kindlichen Spracherwerb: Authentische Lebenswelt der Kinder – emotionaler Bezug zu Muttersprachlern, Motivation …</a:t>
            </a:r>
          </a:p>
          <a:p>
            <a:pPr marL="164131" indent="-164131">
              <a:buFont typeface="Arial" panose="020B0604020202020204" pitchFamily="34" charset="0"/>
              <a:buChar char="•"/>
              <a:defRPr/>
            </a:pPr>
            <a:endParaRPr lang="de-DE" dirty="0" smtClean="0"/>
          </a:p>
          <a:p>
            <a:pPr marL="164131" indent="-164131">
              <a:buFont typeface="Arial" panose="020B0604020202020204" pitchFamily="34" charset="0"/>
              <a:buChar char="•"/>
              <a:defRPr/>
            </a:pPr>
            <a:endParaRPr lang="de-DE" dirty="0" smtClean="0">
              <a:sym typeface="Wingdings" panose="05000000000000000000" pitchFamily="2" charset="2"/>
            </a:endParaRPr>
          </a:p>
          <a:p>
            <a:pPr marL="164131" indent="-164131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ym typeface="Wingdings" panose="05000000000000000000" pitchFamily="2" charset="2"/>
              </a:rPr>
              <a:t>Vorbild WITAJ</a:t>
            </a:r>
            <a:endParaRPr lang="de-DE" dirty="0" smtClean="0"/>
          </a:p>
          <a:p>
            <a:pPr marL="164131" indent="-164131">
              <a:buFont typeface="Arial" panose="020B0604020202020204" pitchFamily="34" charset="0"/>
              <a:buChar char="•"/>
              <a:defRPr/>
            </a:pPr>
            <a:endParaRPr lang="de-DE" dirty="0" smtClean="0">
              <a:sym typeface="Wingdings" panose="05000000000000000000" pitchFamily="2" charset="2"/>
            </a:endParaRPr>
          </a:p>
          <a:p>
            <a:pPr marL="164131" indent="-164131">
              <a:buFont typeface="Arial" panose="020B0604020202020204" pitchFamily="34" charset="0"/>
              <a:buChar char="•"/>
              <a:defRPr/>
            </a:pPr>
            <a:endParaRPr lang="de-DE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1235" indent="-273552" defTabSz="94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4208" indent="-218842" defTabSz="94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31891" indent="-218842" defTabSz="94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9575" indent="-218842" defTabSz="94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07258" indent="-218842" defTabSz="9483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44941" indent="-218842" defTabSz="9483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82625" indent="-218842" defTabSz="9483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20308" indent="-218842" defTabSz="9483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C6C2E-9556-48F5-8C82-AEEDD27F98F5}" type="slidenum">
              <a:rPr lang="de-DE" altLang="de-DE" sz="12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de-DE" altLang="de-DE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2D6661-7835-4EC4-BDF2-2902BCDA1DA0}" type="slidenum">
              <a:rPr lang="de-DE" altLang="de-DE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de-DE" altLang="de-DE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prstClr val="black"/>
                </a:solidFill>
              </a:rPr>
              <a:t>10.04.2018</a:t>
            </a:r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78250" y="9428630"/>
            <a:ext cx="288925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A4C7BA-225F-40E6-AB8A-CA03D2FF7CA4}" type="slidenum">
              <a:rPr lang="de-DE" altLang="de-DE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257662-1F77-4FF3-B4DF-2C8B74ED2D1F}" type="slidenum">
              <a:rPr lang="de-DE" altLang="de-DE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Es gibt ein großes Potenzial und vielfältiges Know how, auf das man aufbauen kann. Aber es gibt auch Baustellen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257662-1F77-4FF3-B4DF-2C8B74ED2D1F}" type="slidenum">
              <a:rPr lang="de-DE" altLang="de-DE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Es gibt ein großes Potenzial und vielfältiges Know how, auf das man aufbauen kann. Aber es gibt auch Baustellen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prstClr val="black"/>
                </a:solidFill>
              </a:rPr>
              <a:t>10.04.2018</a:t>
            </a:r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692AEF-488C-4FDD-8068-6DC4946B9E8F}" type="slidenum">
              <a:rPr lang="de-DE" altLang="de-DE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0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4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1300" indent="-273577" defTabSz="9484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4308" indent="-218862" defTabSz="9484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32031" indent="-218862" defTabSz="9484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9755" indent="-218862" defTabSz="9484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07478" indent="-218862" defTabSz="9484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45201" indent="-218862" defTabSz="9484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82925" indent="-218862" defTabSz="9484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20648" indent="-218862" defTabSz="9484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23FAB1-B4CB-4468-93D1-E8239F792C6C}" type="slidenum">
              <a:rPr lang="de-DE" altLang="de-DE" sz="120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DE" altLang="de-DE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Sachsenweite Fachtagungen</a:t>
            </a:r>
          </a:p>
          <a:p>
            <a:r>
              <a:rPr lang="de-DE" dirty="0" smtClean="0"/>
              <a:t>Fortbildungsworkshops</a:t>
            </a:r>
          </a:p>
          <a:p>
            <a:r>
              <a:rPr lang="de-DE" dirty="0" smtClean="0"/>
              <a:t>Ab 09/2017: deutsch-polnisches Pilotvorhaben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ECFB6-2A3F-4B92-9909-DF9CCAEC4805}" type="slidenum">
              <a:rPr lang="de-DE" altLang="de-DE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9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9D85B0-C9CB-4822-810D-1891B920116B}" type="slidenum">
              <a:rPr lang="pl-PL" altLang="de-DE" smtClean="0">
                <a:solidFill>
                  <a:prstClr val="black"/>
                </a:solidFill>
                <a:latin typeface="Candara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l-PL" altLang="de-DE" smtClean="0">
              <a:solidFill>
                <a:prstClr val="black"/>
              </a:solidFill>
              <a:latin typeface="Candar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prstClr val="black"/>
                </a:solidFill>
              </a:rPr>
              <a:t>10.04.2018</a:t>
            </a:r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692AEF-488C-4FDD-8068-6DC4946B9E8F}" type="slidenum">
              <a:rPr lang="de-DE" altLang="de-DE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510D-E279-4DBE-9312-3166458468FF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8725-8835-489D-8C13-CB3F11AC00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4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BE42-0162-4DF7-8E1D-C482D0E2AA90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B2B-8765-4A60-9ABE-A87CB634A1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1034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A621-7F04-4C51-B371-455929E5082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D02-EF5C-41F6-998F-0E2152613A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795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155E-B44F-4BC0-9B38-FC56688A5AC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88F1-5FC8-434E-89EA-A13EAB2604B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423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F50E-31F8-46B3-84E1-8447EA4F4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9591-2CF8-43B7-8193-077774A46D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058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AC6E-2E9C-450D-A974-813F6DCBE41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83F8-185C-47CF-B0A0-AE47BC832AA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274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8033-B663-43CD-8FB5-2BCA1743E50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EED3-E3D1-4708-BAC0-A0847DF64AA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633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CD1C-90B1-4D13-8DFA-A379096D7DA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0082-D1B1-49FE-88AC-EAE712B77DE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222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BE42-0162-4DF7-8E1D-C482D0E2AA9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B2B-8765-4A60-9ABE-A87CB634A10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235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8200-B987-40D1-9F85-83C7AC96D82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C500-687C-48D4-BFF5-3DB5075C2C2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174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13B8-80A8-4676-97B7-A6349A88C6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980B-9330-447A-A8E6-ACC800D0A3A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605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510D-E279-4DBE-9312-3166458468F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8725-8835-489D-8C13-CB3F11AC001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1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8200-B987-40D1-9F85-83C7AC96D82B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C500-687C-48D4-BFF5-3DB5075C2C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3693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D04E-28EE-49B1-AB2F-ED55B5CAF84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CE85-27AE-4B75-ACA7-D915A1A5B5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907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60B1-2DF1-46A7-AB10-9DD9A830CE0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60C2-2AF6-45DC-AE7A-AB0AEF5EAE9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36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A621-7F04-4C51-B371-455929E5082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D02-EF5C-41F6-998F-0E2152613A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82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155E-B44F-4BC0-9B38-FC56688A5AC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88F1-5FC8-434E-89EA-A13EAB2604B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599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F50E-31F8-46B3-84E1-8447EA4F4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9591-2CF8-43B7-8193-077774A46D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543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AC6E-2E9C-450D-A974-813F6DCBE41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83F8-185C-47CF-B0A0-AE47BC832AA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957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8033-B663-43CD-8FB5-2BCA1743E50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EED3-E3D1-4708-BAC0-A0847DF64AA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15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CD1C-90B1-4D13-8DFA-A379096D7DA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0082-D1B1-49FE-88AC-EAE712B77DE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BE42-0162-4DF7-8E1D-C482D0E2AA9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B2B-8765-4A60-9ABE-A87CB634A10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32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8200-B987-40D1-9F85-83C7AC96D82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C500-687C-48D4-BFF5-3DB5075C2C2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5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13B8-80A8-4676-97B7-A6349A88C608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980B-9330-447A-A8E6-ACC800D0A3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5122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13B8-80A8-4676-97B7-A6349A88C6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980B-9330-447A-A8E6-ACC800D0A3A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211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510D-E279-4DBE-9312-3166458468F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8725-8835-489D-8C13-CB3F11AC001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372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D04E-28EE-49B1-AB2F-ED55B5CAF84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CE85-27AE-4B75-ACA7-D915A1A5B5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688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60B1-2DF1-46A7-AB10-9DD9A830CE0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60C2-2AF6-45DC-AE7A-AB0AEF5EAE9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704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A621-7F04-4C51-B371-455929E5082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D02-EF5C-41F6-998F-0E2152613A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395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155E-B44F-4BC0-9B38-FC56688A5AC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88F1-5FC8-434E-89EA-A13EAB2604B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778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F50E-31F8-46B3-84E1-8447EA4F4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9591-2CF8-43B7-8193-077774A46D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886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AC6E-2E9C-450D-A974-813F6DCBE41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83F8-185C-47CF-B0A0-AE47BC832AA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245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8033-B663-43CD-8FB5-2BCA1743E50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EED3-E3D1-4708-BAC0-A0847DF64AA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238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CD1C-90B1-4D13-8DFA-A379096D7DA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0082-D1B1-49FE-88AC-EAE712B77DE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SCF348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588963"/>
            <a:ext cx="9144000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WelleOb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22225"/>
            <a:ext cx="9144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7838" y="431800"/>
            <a:ext cx="311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228875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BE42-0162-4DF7-8E1D-C482D0E2AA9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B2B-8765-4A60-9ABE-A87CB634A10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214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8200-B987-40D1-9F85-83C7AC96D82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C500-687C-48D4-BFF5-3DB5075C2C2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136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13B8-80A8-4676-97B7-A6349A88C6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980B-9330-447A-A8E6-ACC800D0A3A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073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510D-E279-4DBE-9312-3166458468F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8725-8835-489D-8C13-CB3F11AC001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7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D04E-28EE-49B1-AB2F-ED55B5CAF84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CE85-27AE-4B75-ACA7-D915A1A5B5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910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60B1-2DF1-46A7-AB10-9DD9A830CE0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60C2-2AF6-45DC-AE7A-AB0AEF5EAE9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383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A621-7F04-4C51-B371-455929E5082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D02-EF5C-41F6-998F-0E2152613A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983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155E-B44F-4BC0-9B38-FC56688A5AC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88F1-5FC8-434E-89EA-A13EAB2604B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121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F50E-31F8-46B3-84E1-8447EA4F4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9591-2CF8-43B7-8193-077774A46D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912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AC6E-2E9C-450D-A974-813F6DCBE41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83F8-185C-47CF-B0A0-AE47BC832AA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37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2349500"/>
            <a:ext cx="8136136" cy="3879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703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8033-B663-43CD-8FB5-2BCA1743E50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EED3-E3D1-4708-BAC0-A0847DF64AA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926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CD1C-90B1-4D13-8DFA-A379096D7DA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0082-D1B1-49FE-88AC-EAE712B77DE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97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BE42-0162-4DF7-8E1D-C482D0E2AA9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B2B-8765-4A60-9ABE-A87CB634A10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837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8200-B987-40D1-9F85-83C7AC96D82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C500-687C-48D4-BFF5-3DB5075C2C2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650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13B8-80A8-4676-97B7-A6349A88C6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980B-9330-447A-A8E6-ACC800D0A3A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414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510D-E279-4DBE-9312-3166458468F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8725-8835-489D-8C13-CB3F11AC001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869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D04E-28EE-49B1-AB2F-ED55B5CAF84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CE85-27AE-4B75-ACA7-D915A1A5B5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113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60B1-2DF1-46A7-AB10-9DD9A830CE0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60C2-2AF6-45DC-AE7A-AB0AEF5EAE9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604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A621-7F04-4C51-B371-455929E5082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D02-EF5C-41F6-998F-0E2152613A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425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155E-B44F-4BC0-9B38-FC56688A5AC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88F1-5FC8-434E-89EA-A13EAB2604B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16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46066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F50E-31F8-46B3-84E1-8447EA4F4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9591-2CF8-43B7-8193-077774A46D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73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AC6E-2E9C-450D-A974-813F6DCBE41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83F8-185C-47CF-B0A0-AE47BC832AA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492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8033-B663-43CD-8FB5-2BCA1743E50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EED3-E3D1-4708-BAC0-A0847DF64AA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676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CD1C-90B1-4D13-8DFA-A379096D7DA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0082-D1B1-49FE-88AC-EAE712B77DE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551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BE42-0162-4DF7-8E1D-C482D0E2AA9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B2B-8765-4A60-9ABE-A87CB634A10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49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8200-B987-40D1-9F85-83C7AC96D82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C500-687C-48D4-BFF5-3DB5075C2C2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246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13B8-80A8-4676-97B7-A6349A88C6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980B-9330-447A-A8E6-ACC800D0A3A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504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510D-E279-4DBE-9312-3166458468F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8725-8835-489D-8C13-CB3F11AC001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852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D04E-28EE-49B1-AB2F-ED55B5CAF84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CE85-27AE-4B75-ACA7-D915A1A5B5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157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60B1-2DF1-46A7-AB10-9DD9A830CE0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60C2-2AF6-45DC-AE7A-AB0AEF5EAE9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0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4027487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27488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75265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A621-7F04-4C51-B371-455929E5082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D02-EF5C-41F6-998F-0E2152613AD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431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155E-B44F-4BC0-9B38-FC56688A5AC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88F1-5FC8-434E-89EA-A13EAB2604B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9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F50E-31F8-46B3-84E1-8447EA4F4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9591-2CF8-43B7-8193-077774A46D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514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AC6E-2E9C-450D-A974-813F6DCBE41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83F8-185C-47CF-B0A0-AE47BC832AA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022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8033-B663-43CD-8FB5-2BCA1743E50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EED3-E3D1-4708-BAC0-A0847DF64AA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907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CD1C-90B1-4D13-8DFA-A379096D7DA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0082-D1B1-49FE-88AC-EAE712B77DE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02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BE42-0162-4DF7-8E1D-C482D0E2AA9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B2B-8765-4A60-9ABE-A87CB634A10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3065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8200-B987-40D1-9F85-83C7AC96D82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C500-687C-48D4-BFF5-3DB5075C2C2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403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13B8-80A8-4676-97B7-A6349A88C60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980B-9330-447A-A8E6-ACC800D0A3A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4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3276599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6084887" y="2357438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78581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0283" y="2340372"/>
            <a:ext cx="4030280" cy="51256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" y="2852936"/>
            <a:ext cx="4029075" cy="338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9" y="2349500"/>
            <a:ext cx="4032250" cy="49512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30663" cy="33843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641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72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D04E-28EE-49B1-AB2F-ED55B5CAF84E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CE85-27AE-4B75-ACA7-D915A1A5B5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72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05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letter Bildein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-3175" y="6232525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2286000"/>
            <a:ext cx="9144000" cy="40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 algn="l">
              <a:defRPr sz="2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280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349500"/>
            <a:ext cx="8207376" cy="3879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636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hintergrund_master_tite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95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ildmarke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903788"/>
            <a:ext cx="19097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5"/>
          <p:cNvSpPr>
            <a:spLocks noChangeArrowheads="1"/>
          </p:cNvSpPr>
          <p:nvPr userDrawn="1"/>
        </p:nvSpPr>
        <p:spPr bwMode="auto">
          <a:xfrm rot="10800000">
            <a:off x="0" y="11207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7" name="Picture 36" descr="Foerderleiste_LaNa_SW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6232525"/>
            <a:ext cx="3600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8"/>
          <p:cNvSpPr>
            <a:spLocks noChangeShapeType="1"/>
          </p:cNvSpPr>
          <p:nvPr userDrawn="1"/>
        </p:nvSpPr>
        <p:spPr bwMode="auto">
          <a:xfrm>
            <a:off x="8726488" y="6477000"/>
            <a:ext cx="0" cy="381000"/>
          </a:xfrm>
          <a:prstGeom prst="line">
            <a:avLst/>
          </a:prstGeom>
          <a:noFill/>
          <a:ln w="28575">
            <a:solidFill>
              <a:srgbClr val="0092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 rot="5400000">
            <a:off x="7124700" y="4838700"/>
            <a:ext cx="1981200" cy="2057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84000"/>
                </a:schemeClr>
              </a:gs>
              <a:gs pos="100000">
                <a:schemeClr val="bg1">
                  <a:alpha val="38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39" descr="hintergrund_master_inhalt_bunt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Bildmarke_slogan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28575"/>
            <a:ext cx="3295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0425"/>
            <a:ext cx="7010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657600"/>
            <a:ext cx="7010400" cy="12192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245225"/>
            <a:ext cx="7620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A42370-0640-4E5A-9022-8FB330A74D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342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99AE-D21B-41BF-8769-00808D7A03F0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890281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4EA9-4437-4A50-BD6C-074BD6F67544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84471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8763" y="1295400"/>
            <a:ext cx="3505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6363" y="1295400"/>
            <a:ext cx="3505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B6C0-90A0-4B57-91CD-0B6B2F048082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43480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3865-07B1-4020-893D-EC99AB5F9A35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4219841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E9BB8-D087-401D-A6AC-04278926CD22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095093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4135-E5B8-4E88-BE9C-6C9AF0782099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53600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60B1-2DF1-46A7-AB10-9DD9A830CE03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60C2-2AF6-45DC-AE7A-AB0AEF5EAE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516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2DAB6-3142-4B0B-BD99-658CA2D45646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40182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E109A-4D97-4E89-BE9E-3590FF860FBE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2635981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E346-5C85-4BEF-A107-CB840AFA4DB3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178688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274638"/>
            <a:ext cx="17907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224463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BA57-087D-483A-8C40-C2FE8AAE3804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2271042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2066B-6702-450F-AA55-CFD35D6D372E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862665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4784"/>
            <a:ext cx="9144000" cy="5085184"/>
          </a:xfrm>
          <a:prstGeom prst="rect">
            <a:avLst/>
          </a:prstGeom>
        </p:spPr>
      </p:pic>
      <p:pic>
        <p:nvPicPr>
          <p:cNvPr id="335875" name="Picture 3" descr="WelleOb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22225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00" y="432000"/>
            <a:ext cx="3286022" cy="49045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-59799" y="6640240"/>
            <a:ext cx="1085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8444"/>
              </a:buClr>
              <a:buFont typeface="Arial Unicode MS" pitchFamily="34" charset="-128"/>
              <a:buNone/>
            </a:pPr>
            <a:r>
              <a:rPr lang="de-DE" sz="1000" dirty="0" smtClean="0">
                <a:solidFill>
                  <a:srgbClr val="FFFFFF"/>
                </a:solidFill>
              </a:rPr>
              <a:t>© fotolia.com</a:t>
            </a:r>
            <a:endParaRPr lang="de-DE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2349500"/>
            <a:ext cx="8136136" cy="3879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1A3C5A59-B93C-4730-AC9C-763B0DAD1E5E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6ACAA-A3B3-44A1-ABD3-C265F9F1915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489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07315FF4-FF78-454A-92E5-BF887BFF1C76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4FC55F-6F11-4DF4-8B24-87D4A8B260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784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4027487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27488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E0EDB2C5-AF35-47C9-8893-3A145B5C18C7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EAD43-B09C-4546-8121-2DA0A3CF4C2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442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E0EDB2C5-AF35-47C9-8893-3A145B5C18C7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EAD43-B09C-4546-8121-2DA0A3CF4C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3276599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6084887" y="2357438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27364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A621-7F04-4C51-B371-455929E50820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3D02-EF5C-41F6-998F-0E2152613A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14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0283" y="2340372"/>
            <a:ext cx="4030280" cy="51256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" y="2852936"/>
            <a:ext cx="4029075" cy="338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9" y="2349500"/>
            <a:ext cx="4032250" cy="49512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30663" cy="33843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3023AE36-122A-4AA6-B598-52DDFE9625DB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1AF099-5DE4-4AFB-BBF9-1F50863B8CF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123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AA7C1B67-9ADB-4D87-AC30-407711990F8C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53278A-6927-4736-AF77-75202CCEA69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471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DE3AE080-1F07-4216-A1C4-93EA28704AEA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6451E-8257-46C4-9875-54E1132F75E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491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letter Bildein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2286000"/>
            <a:ext cx="9144000" cy="40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 algn="l">
              <a:defRPr sz="2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CC4B811E-9A15-456E-9650-D730EE3BF9F3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BD2EE-6BDC-41D1-82FF-F55C599B82B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-3175" y="6232525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40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349500"/>
            <a:ext cx="8207376" cy="3879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|  </a:t>
            </a:r>
            <a:fld id="{EAA6C64A-92E0-45F3-944F-C37B9228DB80}" type="datetime4">
              <a:rPr lang="de-DE"/>
              <a:pPr/>
              <a:t>10. Dezember 2019</a:t>
            </a:fld>
            <a:r>
              <a:rPr lang="de-DE" dirty="0"/>
              <a:t>  |  </a:t>
            </a:r>
            <a:r>
              <a:rPr lang="de-DE" dirty="0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6A494-5795-4DB1-A5A1-76C04CA05BE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363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9" y="764704"/>
            <a:ext cx="9153389" cy="6093296"/>
          </a:xfrm>
          <a:prstGeom prst="rect">
            <a:avLst/>
          </a:prstGeom>
        </p:spPr>
      </p:pic>
      <p:pic>
        <p:nvPicPr>
          <p:cNvPr id="335875" name="Picture 3" descr="WelleOb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22225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00" y="432000"/>
            <a:ext cx="3286022" cy="4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4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2349500"/>
            <a:ext cx="8136136" cy="3879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1A3C5A59-B93C-4730-AC9C-763B0DAD1E5E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6ACAA-A3B3-44A1-ABD3-C265F9F1915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19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07315FF4-FF78-454A-92E5-BF887BFF1C76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4FC55F-6F11-4DF4-8B24-87D4A8B260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823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4027487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27488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E0EDB2C5-AF35-47C9-8893-3A145B5C18C7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EAD43-B09C-4546-8121-2DA0A3CF4C2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89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E0EDB2C5-AF35-47C9-8893-3A145B5C18C7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EAD43-B09C-4546-8121-2DA0A3CF4C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3276599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6084887" y="2357438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6898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155E-B44F-4BC0-9B38-FC56688A5ACE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88F1-5FC8-434E-89EA-A13EAB2604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99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0283" y="2340372"/>
            <a:ext cx="4030280" cy="51256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" y="2852936"/>
            <a:ext cx="4029075" cy="338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9" y="2349500"/>
            <a:ext cx="4032250" cy="49512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30663" cy="33843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3023AE36-122A-4AA6-B598-52DDFE9625DB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1AF099-5DE4-4AFB-BBF9-1F50863B8CF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458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AA7C1B67-9ADB-4D87-AC30-407711990F8C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53278A-6927-4736-AF77-75202CCEA69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724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DE3AE080-1F07-4216-A1C4-93EA28704AEA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6451E-8257-46C4-9875-54E1132F75E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323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letter Bildein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2286000"/>
            <a:ext cx="9144000" cy="40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 algn="l">
              <a:defRPr sz="2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CC4B811E-9A15-456E-9650-D730EE3BF9F3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BD2EE-6BDC-41D1-82FF-F55C599B82B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-3175" y="6232525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349500"/>
            <a:ext cx="8207376" cy="3879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|  </a:t>
            </a:r>
            <a:fld id="{EAA6C64A-92E0-45F3-944F-C37B9228DB80}" type="datetime4">
              <a:rPr lang="de-DE"/>
              <a:pPr/>
              <a:t>10. Dezember 2019</a:t>
            </a:fld>
            <a:r>
              <a:rPr lang="de-DE" dirty="0"/>
              <a:t>  |  </a:t>
            </a:r>
            <a:r>
              <a:rPr lang="de-DE" dirty="0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6A494-5795-4DB1-A5A1-76C04CA05BE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011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4784"/>
            <a:ext cx="9144000" cy="5085184"/>
          </a:xfrm>
          <a:prstGeom prst="rect">
            <a:avLst/>
          </a:prstGeom>
        </p:spPr>
      </p:pic>
      <p:pic>
        <p:nvPicPr>
          <p:cNvPr id="335875" name="Picture 3" descr="WelleOb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22225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00" y="432000"/>
            <a:ext cx="3286022" cy="49045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-59799" y="6640240"/>
            <a:ext cx="1085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8444"/>
              </a:buClr>
              <a:buFont typeface="Arial Unicode MS" pitchFamily="34" charset="-128"/>
              <a:buNone/>
            </a:pPr>
            <a:r>
              <a:rPr lang="de-DE" sz="1000" dirty="0" smtClean="0">
                <a:solidFill>
                  <a:srgbClr val="FFFFFF"/>
                </a:solidFill>
              </a:rPr>
              <a:t>© fotolia.com</a:t>
            </a:r>
            <a:endParaRPr lang="de-DE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1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2349500"/>
            <a:ext cx="8136136" cy="3879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1A3C5A59-B93C-4730-AC9C-763B0DAD1E5E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6ACAA-A3B3-44A1-ABD3-C265F9F1915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938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07315FF4-FF78-454A-92E5-BF887BFF1C76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4FC55F-6F11-4DF4-8B24-87D4A8B260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2863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4027487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27488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E0EDB2C5-AF35-47C9-8893-3A145B5C18C7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EAD43-B09C-4546-8121-2DA0A3CF4C2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2743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E0EDB2C5-AF35-47C9-8893-3A145B5C18C7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EAD43-B09C-4546-8121-2DA0A3CF4C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3276599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6084887" y="2357438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0393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F50E-31F8-46B3-84E1-8447EA4F4B47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9591-2CF8-43B7-8193-077774A46D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3120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0283" y="2340372"/>
            <a:ext cx="4030280" cy="51256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" y="2852936"/>
            <a:ext cx="4029075" cy="338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9" y="2349500"/>
            <a:ext cx="4032250" cy="49512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30663" cy="33843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3023AE36-122A-4AA6-B598-52DDFE9625DB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1AF099-5DE4-4AFB-BBF9-1F50863B8CF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147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AA7C1B67-9ADB-4D87-AC30-407711990F8C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53278A-6927-4736-AF77-75202CCEA69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612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DE3AE080-1F07-4216-A1C4-93EA28704AEA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6451E-8257-46C4-9875-54E1132F75E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793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letter Bildein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2286000"/>
            <a:ext cx="9144000" cy="40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 algn="l">
              <a:defRPr sz="2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CC4B811E-9A15-456E-9650-D730EE3BF9F3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BD2EE-6BDC-41D1-82FF-F55C599B82B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-3175" y="6232525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88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349500"/>
            <a:ext cx="8207376" cy="3879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|  </a:t>
            </a:r>
            <a:fld id="{EAA6C64A-92E0-45F3-944F-C37B9228DB80}" type="datetime4">
              <a:rPr lang="de-DE"/>
              <a:pPr/>
              <a:t>10. Dezember 2019</a:t>
            </a:fld>
            <a:r>
              <a:rPr lang="de-DE" dirty="0"/>
              <a:t>  |  </a:t>
            </a:r>
            <a:r>
              <a:rPr lang="de-DE" dirty="0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6A494-5795-4DB1-A5A1-76C04CA05BE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412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9" y="764704"/>
            <a:ext cx="9153389" cy="6093296"/>
          </a:xfrm>
          <a:prstGeom prst="rect">
            <a:avLst/>
          </a:prstGeom>
        </p:spPr>
      </p:pic>
      <p:pic>
        <p:nvPicPr>
          <p:cNvPr id="335875" name="Picture 3" descr="WelleOb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22225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00" y="432000"/>
            <a:ext cx="3286022" cy="4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2349500"/>
            <a:ext cx="8136136" cy="3879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1A3C5A59-B93C-4730-AC9C-763B0DAD1E5E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6ACAA-A3B3-44A1-ABD3-C265F9F1915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20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07315FF4-FF78-454A-92E5-BF887BFF1C76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4FC55F-6F11-4DF4-8B24-87D4A8B260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1237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4027487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27488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E0EDB2C5-AF35-47C9-8893-3A145B5C18C7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EAD43-B09C-4546-8121-2DA0A3CF4C2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43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E0EDB2C5-AF35-47C9-8893-3A145B5C18C7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EAD43-B09C-4546-8121-2DA0A3CF4C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3276599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6084887" y="2357438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4883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AC6E-2E9C-450D-A974-813F6DCBE41B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83F8-185C-47CF-B0A0-AE47BC832A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260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0283" y="2340372"/>
            <a:ext cx="4030280" cy="51256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" y="2852936"/>
            <a:ext cx="4029075" cy="338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9" y="2349500"/>
            <a:ext cx="4032250" cy="49512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30663" cy="33843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3023AE36-122A-4AA6-B598-52DDFE9625DB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1AF099-5DE4-4AFB-BBF9-1F50863B8CF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784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AA7C1B67-9ADB-4D87-AC30-407711990F8C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53278A-6927-4736-AF77-75202CCEA69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9856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DE3AE080-1F07-4216-A1C4-93EA28704AEA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6451E-8257-46C4-9875-54E1132F75E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8519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letter Bildein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2286000"/>
            <a:ext cx="9144000" cy="40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 algn="l">
              <a:defRPr sz="2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 </a:t>
            </a:r>
            <a:fld id="{CC4B811E-9A15-456E-9650-D730EE3BF9F3}" type="datetime4">
              <a:rPr lang="de-DE"/>
              <a:pPr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BD2EE-6BDC-41D1-82FF-F55C599B82B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-3175" y="6232525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1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349500"/>
            <a:ext cx="8207376" cy="3879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|  </a:t>
            </a:r>
            <a:fld id="{EAA6C64A-92E0-45F3-944F-C37B9228DB80}" type="datetime4">
              <a:rPr lang="de-DE"/>
              <a:pPr/>
              <a:t>10. Dezember 2019</a:t>
            </a:fld>
            <a:r>
              <a:rPr lang="de-DE" dirty="0"/>
              <a:t>  |  </a:t>
            </a:r>
            <a:r>
              <a:rPr lang="de-DE" dirty="0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6A494-5795-4DB1-A5A1-76C04CA05BE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1176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1859037"/>
            <a:ext cx="9144000" cy="5013176"/>
          </a:xfrm>
          <a:prstGeom prst="rect">
            <a:avLst/>
          </a:prstGeom>
        </p:spPr>
      </p:pic>
      <p:pic>
        <p:nvPicPr>
          <p:cNvPr id="335875" name="Picture 3" descr="WelleOb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22225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00" y="432000"/>
            <a:ext cx="3286022" cy="4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5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2349500"/>
            <a:ext cx="8136136" cy="3879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|  21.09.2018  |  Fachtag des Sächsischen Erzieherverbandes</a:t>
            </a:r>
            <a:endParaRPr lang="de-DE">
              <a:solidFill>
                <a:srgbClr val="00844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6ACAA-A3B3-44A1-ABD3-C265F9F1915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280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|  21.09.2018  |  Fachtag des Sächsischen Erzieherverbandes</a:t>
            </a:r>
            <a:endParaRPr lang="de-DE">
              <a:solidFill>
                <a:srgbClr val="00844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4FC55F-6F11-4DF4-8B24-87D4A8B260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945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4027487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27488" cy="3879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|  21.09.2018  |  Fachtag des Sächsischen Erzieherverbandes</a:t>
            </a:r>
            <a:endParaRPr lang="de-DE">
              <a:solidFill>
                <a:srgbClr val="00844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EAD43-B09C-4546-8121-2DA0A3CF4C2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16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2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|  21.09.2018  |  Fachtag des Sächsischen Erzieherverbandes</a:t>
            </a:r>
            <a:endParaRPr lang="de-DE">
              <a:solidFill>
                <a:srgbClr val="00844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EAD43-B09C-4546-8121-2DA0A3CF4C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3276599" y="2349500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6084887" y="2357438"/>
            <a:ext cx="2590801" cy="3879850"/>
          </a:xfrm>
        </p:spPr>
        <p:txBody>
          <a:bodyPr/>
          <a:lstStyle>
            <a:lvl1pPr marL="268288" indent="-268288">
              <a:tabLst/>
              <a:defRPr sz="1800"/>
            </a:lvl1pPr>
            <a:lvl2pPr marL="719138" indent="-269875">
              <a:defRPr sz="1800"/>
            </a:lvl2pPr>
            <a:lvl3pPr marL="1255713" indent="-261938">
              <a:defRPr sz="1800"/>
            </a:lvl3pPr>
            <a:lvl4pPr marL="1792288" indent="-265113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08133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8033-B663-43CD-8FB5-2BCA1743E504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EED3-E3D1-4708-BAC0-A0847DF64A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661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0283" y="2340372"/>
            <a:ext cx="4030280" cy="51256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" y="2852936"/>
            <a:ext cx="4029075" cy="338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9" y="2349500"/>
            <a:ext cx="4032250" cy="49512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30663" cy="33843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|  21.09.2018  |  Fachtag des Sächsischen Erzieherverbandes</a:t>
            </a:r>
            <a:endParaRPr lang="de-DE">
              <a:solidFill>
                <a:srgbClr val="008444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1AF099-5DE4-4AFB-BBF9-1F50863B8CF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7646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|  21.09.2018  |  Fachtag des Sächsischen Erzieherverbandes</a:t>
            </a:r>
            <a:endParaRPr lang="de-DE">
              <a:solidFill>
                <a:srgbClr val="00844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53278A-6927-4736-AF77-75202CCEA69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71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|  21.09.2018  |  Fachtag des Sächsischen Erzieherverbandes</a:t>
            </a:r>
            <a:endParaRPr lang="de-DE">
              <a:solidFill>
                <a:srgbClr val="008444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6451E-8257-46C4-9875-54E1132F75E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589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letter Bildein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2286000"/>
            <a:ext cx="9144000" cy="40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39200"/>
            <a:ext cx="6624000" cy="1191600"/>
          </a:xfrm>
        </p:spPr>
        <p:txBody>
          <a:bodyPr/>
          <a:lstStyle>
            <a:lvl1pPr algn="l">
              <a:defRPr sz="2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|  21.09.2018  |  Fachtag des Sächsischen Erzieherverbandes</a:t>
            </a:r>
            <a:endParaRPr lang="de-DE">
              <a:solidFill>
                <a:srgbClr val="00844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BD2EE-6BDC-41D1-82FF-F55C599B82B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-3175" y="6232525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081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38150"/>
            <a:ext cx="6624637" cy="1190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349500"/>
            <a:ext cx="8207376" cy="3879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|  21.09.2018  |  Fachtag des Sächsischen Erzieherverbandes</a:t>
            </a:r>
            <a:endParaRPr lang="de-DE" dirty="0">
              <a:solidFill>
                <a:srgbClr val="00844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6A494-5795-4DB1-A5A1-76C04CA05BE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3286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hintergrund_master_tite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95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ildmarke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903788"/>
            <a:ext cx="19097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5"/>
          <p:cNvSpPr>
            <a:spLocks noChangeArrowheads="1"/>
          </p:cNvSpPr>
          <p:nvPr userDrawn="1"/>
        </p:nvSpPr>
        <p:spPr bwMode="auto">
          <a:xfrm rot="10800000">
            <a:off x="0" y="1120775"/>
            <a:ext cx="9144000" cy="152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36" descr="Foerderleiste_LaNa_SW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6232525"/>
            <a:ext cx="3600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8"/>
          <p:cNvSpPr>
            <a:spLocks noChangeShapeType="1"/>
          </p:cNvSpPr>
          <p:nvPr userDrawn="1"/>
        </p:nvSpPr>
        <p:spPr bwMode="auto">
          <a:xfrm>
            <a:off x="8726488" y="6477000"/>
            <a:ext cx="0" cy="381000"/>
          </a:xfrm>
          <a:prstGeom prst="line">
            <a:avLst/>
          </a:prstGeom>
          <a:noFill/>
          <a:ln w="28575">
            <a:solidFill>
              <a:srgbClr val="00923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 rot="5400000">
            <a:off x="7124700" y="4838700"/>
            <a:ext cx="1981200" cy="2057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  <a:alpha val="84000"/>
                </a:schemeClr>
              </a:gs>
              <a:gs pos="100000">
                <a:schemeClr val="bg1">
                  <a:alpha val="38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39" descr="hintergrund_master_inhalt_bunt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Bildmarke_slogan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28575"/>
            <a:ext cx="3295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0425"/>
            <a:ext cx="7010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657600"/>
            <a:ext cx="7010400" cy="12192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245225"/>
            <a:ext cx="7620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957543F-4EF7-4DB1-9250-3B683F8EB35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97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DBC7-032B-4FC3-ABD7-0DDF672D4B4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07F53-1549-4B20-82E6-5347A6425181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1636309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7C71-51AD-4DC6-BB6E-B2226F92C0CD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3EAAC-6C0C-459C-A7B5-45E1CC3D071E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5211682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8763" y="1295400"/>
            <a:ext cx="3505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6363" y="1295400"/>
            <a:ext cx="3505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ACEBB-0440-46A7-90A0-FAFAD22F77AD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6F3C6-4EF8-4111-ACC1-F40EEC58F3C8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969223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6764-B4B1-4D17-88B1-D658FABF3130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D1313-56E7-4D7B-BEF2-BB76AE5A52AE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36532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CD1C-90B1-4D13-8DFA-A379096D7DA2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0082-D1B1-49FE-88AC-EAE712B77D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7726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0350-84D7-4505-B59A-1A567C544045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E3296-2601-4B24-839E-8591FDAA8323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13576137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CA253-DEC9-45EA-8333-999F65CF54D9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D7EA6-0E1F-4298-B3CC-AEED87E4A05F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15259154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014C4-DCC7-424D-B9EC-ACC2948A0DD6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4AC98-55CD-42C3-B291-1F80536678E9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0366306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69D8-28F8-4908-B944-068D3AB5A49C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EA392-DD7C-4248-8CCE-2934E1CF9D4A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1676479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6F4B-3A73-4265-95E0-383FEB72BF67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C691E-FB74-4A39-8539-58C92C2C5978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473789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274638"/>
            <a:ext cx="17907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224463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15BAD-CD02-40DF-AECD-0417D943C321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34BF6-DF00-42D6-9754-29FE3C8F320E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1896746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8DB22F-6AD2-499F-8E1C-B1C74F894BE1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48000" y="6245225"/>
            <a:ext cx="4876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235C13-6696-460E-95BE-CEB399B8202A}" type="slidenum">
              <a:rPr lang="de-DE" altLang="de-DE"/>
              <a:pPr/>
              <a:t>‹Nr.›</a:t>
            </a:fld>
            <a:r>
              <a:rPr lang="de-DE" altLang="de-DE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5836702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510D-E279-4DBE-9312-3166458468F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8725-8835-489D-8C13-CB3F11AC001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779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D04E-28EE-49B1-AB2F-ED55B5CAF84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CE85-27AE-4B75-ACA7-D915A1A5B5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203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60B1-2DF1-46A7-AB10-9DD9A830CE0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60C2-2AF6-45DC-AE7A-AB0AEF5EAE9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9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5F83B-60E0-4637-8570-7A190A4A6901}" type="datetimeFigureOut">
              <a:rPr lang="de-DE"/>
              <a:pPr>
                <a:defRPr/>
              </a:pPr>
              <a:t>10.12.2019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89C33-46B6-473D-8B4C-4BECC2DDA2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5F83B-60E0-4637-8570-7A190A4A69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89C33-46B6-473D-8B4C-4BECC2DDA2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5F83B-60E0-4637-8570-7A190A4A69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89C33-46B6-473D-8B4C-4BECC2DDA2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5F83B-60E0-4637-8570-7A190A4A69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89C33-46B6-473D-8B4C-4BECC2DDA2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5F83B-60E0-4637-8570-7A190A4A69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89C33-46B6-473D-8B4C-4BECC2DDA2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8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5F83B-60E0-4637-8570-7A190A4A69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89C33-46B6-473D-8B4C-4BECC2DDA2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7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5F83B-60E0-4637-8570-7A190A4A69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89C33-46B6-473D-8B4C-4BECC2DDA28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5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38150"/>
            <a:ext cx="66246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20737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52" name="Textfeld 6"/>
          <p:cNvSpPr txBox="1">
            <a:spLocks noChangeArrowheads="1"/>
          </p:cNvSpPr>
          <p:nvPr/>
        </p:nvSpPr>
        <p:spPr bwMode="auto">
          <a:xfrm>
            <a:off x="250825" y="6413500"/>
            <a:ext cx="2871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8444"/>
              </a:buClr>
              <a:buFont typeface="Arial Unicode MS" pitchFamily="34" charset="-128"/>
              <a:buNone/>
              <a:defRPr/>
            </a:pPr>
            <a:fld id="{F8D8B669-5B77-4148-AB5E-473C86486450}" type="slidenum">
              <a:rPr lang="de-DE" altLang="de-DE" sz="1200" smtClean="0">
                <a:solidFill>
                  <a:srgbClr val="828480"/>
                </a:solidFill>
              </a:rPr>
              <a:pPr>
                <a:spcBef>
                  <a:spcPct val="50000"/>
                </a:spcBef>
                <a:buClr>
                  <a:srgbClr val="008444"/>
                </a:buClr>
                <a:buFont typeface="Arial Unicode MS" pitchFamily="34" charset="-128"/>
                <a:buNone/>
                <a:defRPr/>
              </a:pPr>
              <a:t>‹Nr.›</a:t>
            </a:fld>
            <a:r>
              <a:rPr lang="de-DE" altLang="de-DE" sz="1200" smtClean="0">
                <a:solidFill>
                  <a:srgbClr val="828480"/>
                </a:solidFill>
              </a:rPr>
              <a:t> | </a:t>
            </a:r>
            <a:fld id="{96B0A595-238D-40AF-B788-27BB4CA4EC5A}" type="datetime4">
              <a:rPr lang="de-DE" altLang="de-DE" sz="1200" smtClean="0">
                <a:solidFill>
                  <a:srgbClr val="828480"/>
                </a:solidFill>
              </a:rPr>
              <a:pPr>
                <a:spcBef>
                  <a:spcPct val="50000"/>
                </a:spcBef>
                <a:buClr>
                  <a:srgbClr val="008444"/>
                </a:buClr>
                <a:buFont typeface="Arial Unicode MS" pitchFamily="34" charset="-128"/>
                <a:buNone/>
                <a:defRPr/>
              </a:pPr>
              <a:t>10. Dezember 2019</a:t>
            </a:fld>
            <a:r>
              <a:rPr lang="de-DE" altLang="de-DE" sz="1200" smtClean="0">
                <a:solidFill>
                  <a:srgbClr val="828480"/>
                </a:solidFill>
              </a:rPr>
              <a:t> | </a:t>
            </a:r>
            <a:r>
              <a:rPr lang="de-DE" altLang="de-DE" sz="1200" smtClean="0">
                <a:solidFill>
                  <a:srgbClr val="008444"/>
                </a:solidFill>
              </a:rPr>
              <a:t>Martina Adler</a:t>
            </a:r>
            <a:r>
              <a:rPr lang="de-DE" altLang="de-DE" sz="1200" smtClean="0">
                <a:solidFill>
                  <a:srgbClr val="828480"/>
                </a:solidFill>
              </a:rPr>
              <a:t> </a:t>
            </a:r>
          </a:p>
        </p:txBody>
      </p:sp>
      <p:pic>
        <p:nvPicPr>
          <p:cNvPr id="2053" name="Grafik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7838" y="431800"/>
            <a:ext cx="311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64" r:id="rId9"/>
    <p:sldLayoutId id="2147483951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1435100" indent="-3540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1970088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2517775" indent="-3683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29749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140930_master_inhalt_end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8763" y="1295400"/>
            <a:ext cx="716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444"/>
                </a:solidFill>
                <a:cs typeface="+mn-cs"/>
              </a:defRPr>
            </a:lvl1pPr>
          </a:lstStyle>
          <a:p>
            <a:pPr>
              <a:defRPr/>
            </a:pPr>
            <a:fld id="{D2A2B125-2DB8-4FC5-9C83-A1EAB6C86878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5225"/>
            <a:ext cx="487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444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444"/>
                </a:solidFill>
                <a:cs typeface="+mn-cs"/>
              </a:defRPr>
            </a:lvl1pPr>
          </a:lstStyle>
          <a:p>
            <a:pPr>
              <a:defRPr/>
            </a:pPr>
            <a:fld id="{999509DA-8C6F-4D86-BCB0-035384E37F38}" type="slidenum">
              <a:rPr lang="de-DE"/>
              <a:pPr>
                <a:defRPr/>
              </a:pPr>
              <a:t>‹Nr.›</a:t>
            </a:fld>
            <a:r>
              <a:rPr lang="de-DE"/>
              <a:t>/9</a:t>
            </a:r>
          </a:p>
        </p:txBody>
      </p:sp>
      <p:pic>
        <p:nvPicPr>
          <p:cNvPr id="3079" name="Picture 22" descr="Bildmarke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57150"/>
            <a:ext cx="749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4"/>
          <p:cNvSpPr>
            <a:spLocks noChangeArrowheads="1"/>
          </p:cNvSpPr>
          <p:nvPr userDrawn="1"/>
        </p:nvSpPr>
        <p:spPr bwMode="auto">
          <a:xfrm rot="10800000">
            <a:off x="0" y="685800"/>
            <a:ext cx="9144000" cy="304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162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438150"/>
            <a:ext cx="66246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29350"/>
            <a:ext cx="453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rgbClr val="828480"/>
                </a:solidFill>
              </a:defRPr>
            </a:lvl1pPr>
          </a:lstStyle>
          <a:p>
            <a:pPr eaLnBrk="0" hangingPunct="0"/>
            <a:r>
              <a:rPr lang="de-DE"/>
              <a:t>|  </a:t>
            </a:r>
            <a:fld id="{F03A3969-03FC-4DBF-8B40-A77CEE510AD8}" type="datetime4">
              <a:rPr lang="de-DE"/>
              <a:pPr eaLnBrk="0" hangingPunct="0"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rgbClr val="828480"/>
                </a:solidFill>
              </a:defRPr>
            </a:lvl1pPr>
          </a:lstStyle>
          <a:p>
            <a:pPr eaLnBrk="0" hangingPunct="0"/>
            <a:fld id="{2BEA7648-73A2-4D00-99C9-3015613F1E67}" type="slidenum">
              <a:rPr lang="de-DE"/>
              <a:pPr eaLnBrk="0" hangingPunct="0"/>
              <a:t>‹Nr.›</a:t>
            </a:fld>
            <a:endParaRPr lang="de-DE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207376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00" y="432000"/>
            <a:ext cx="3286022" cy="4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2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1435100" indent="-3540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1970088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25177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29749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438150"/>
            <a:ext cx="66246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29350"/>
            <a:ext cx="453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rgbClr val="828480"/>
                </a:solidFill>
              </a:defRPr>
            </a:lvl1pPr>
          </a:lstStyle>
          <a:p>
            <a:pPr eaLnBrk="0" hangingPunct="0"/>
            <a:r>
              <a:rPr lang="de-DE"/>
              <a:t>|  </a:t>
            </a:r>
            <a:fld id="{F03A3969-03FC-4DBF-8B40-A77CEE510AD8}" type="datetime4">
              <a:rPr lang="de-DE"/>
              <a:pPr eaLnBrk="0" hangingPunct="0"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rgbClr val="828480"/>
                </a:solidFill>
              </a:defRPr>
            </a:lvl1pPr>
          </a:lstStyle>
          <a:p>
            <a:pPr eaLnBrk="0" hangingPunct="0"/>
            <a:fld id="{2BEA7648-73A2-4D00-99C9-3015613F1E67}" type="slidenum">
              <a:rPr lang="de-DE"/>
              <a:pPr eaLnBrk="0" hangingPunct="0"/>
              <a:t>‹Nr.›</a:t>
            </a:fld>
            <a:endParaRPr lang="de-DE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207376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00" y="432000"/>
            <a:ext cx="3286022" cy="4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1435100" indent="-3540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1970088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25177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29749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438150"/>
            <a:ext cx="66246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29350"/>
            <a:ext cx="453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rgbClr val="828480"/>
                </a:solidFill>
              </a:defRPr>
            </a:lvl1pPr>
          </a:lstStyle>
          <a:p>
            <a:pPr eaLnBrk="0" hangingPunct="0"/>
            <a:r>
              <a:rPr lang="de-DE"/>
              <a:t>|  </a:t>
            </a:r>
            <a:fld id="{F03A3969-03FC-4DBF-8B40-A77CEE510AD8}" type="datetime4">
              <a:rPr lang="de-DE"/>
              <a:pPr eaLnBrk="0" hangingPunct="0"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rgbClr val="828480"/>
                </a:solidFill>
              </a:defRPr>
            </a:lvl1pPr>
          </a:lstStyle>
          <a:p>
            <a:pPr eaLnBrk="0" hangingPunct="0"/>
            <a:fld id="{2BEA7648-73A2-4D00-99C9-3015613F1E67}" type="slidenum">
              <a:rPr lang="de-DE"/>
              <a:pPr eaLnBrk="0" hangingPunct="0"/>
              <a:t>‹Nr.›</a:t>
            </a:fld>
            <a:endParaRPr lang="de-DE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207376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00" y="432000"/>
            <a:ext cx="3286022" cy="4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6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1435100" indent="-3540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1970088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25177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29749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438150"/>
            <a:ext cx="66246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29350"/>
            <a:ext cx="453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rgbClr val="828480"/>
                </a:solidFill>
              </a:defRPr>
            </a:lvl1pPr>
          </a:lstStyle>
          <a:p>
            <a:pPr eaLnBrk="0" hangingPunct="0"/>
            <a:r>
              <a:rPr lang="de-DE"/>
              <a:t>|  </a:t>
            </a:r>
            <a:fld id="{F03A3969-03FC-4DBF-8B40-A77CEE510AD8}" type="datetime4">
              <a:rPr lang="de-DE"/>
              <a:pPr eaLnBrk="0" hangingPunct="0"/>
              <a:t>10. Dezember 2019</a:t>
            </a:fld>
            <a:r>
              <a:rPr lang="de-DE"/>
              <a:t>  |  </a:t>
            </a:r>
            <a:r>
              <a:rPr lang="de-DE">
                <a:solidFill>
                  <a:srgbClr val="008444"/>
                </a:solidFill>
              </a:rPr>
              <a:t>Name des Präsentators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rgbClr val="828480"/>
                </a:solidFill>
              </a:defRPr>
            </a:lvl1pPr>
          </a:lstStyle>
          <a:p>
            <a:pPr eaLnBrk="0" hangingPunct="0"/>
            <a:fld id="{2BEA7648-73A2-4D00-99C9-3015613F1E67}" type="slidenum">
              <a:rPr lang="de-DE"/>
              <a:pPr eaLnBrk="0" hangingPunct="0"/>
              <a:t>‹Nr.›</a:t>
            </a:fld>
            <a:endParaRPr lang="de-DE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207376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00" y="432000"/>
            <a:ext cx="3286022" cy="4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2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1435100" indent="-3540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1970088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25177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29749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438150"/>
            <a:ext cx="66246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29350"/>
            <a:ext cx="453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rgbClr val="828480"/>
                </a:solidFill>
              </a:defRPr>
            </a:lvl1pPr>
          </a:lstStyle>
          <a:p>
            <a:pPr eaLnBrk="0" hangingPunct="0"/>
            <a:r>
              <a:rPr lang="de-DE" smtClean="0"/>
              <a:t>|  21.09.2018  |  Fachtag des Sächsischen Erzieherverbandes</a:t>
            </a:r>
            <a:endParaRPr lang="de-DE">
              <a:solidFill>
                <a:srgbClr val="008444"/>
              </a:solidFill>
            </a:endParaRP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rgbClr val="828480"/>
                </a:solidFill>
              </a:defRPr>
            </a:lvl1pPr>
          </a:lstStyle>
          <a:p>
            <a:pPr eaLnBrk="0" hangingPunct="0"/>
            <a:fld id="{2BEA7648-73A2-4D00-99C9-3015613F1E67}" type="slidenum">
              <a:rPr lang="de-DE"/>
              <a:pPr eaLnBrk="0" hangingPunct="0"/>
              <a:t>‹Nr.›</a:t>
            </a:fld>
            <a:endParaRPr lang="de-DE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207376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00" y="432000"/>
            <a:ext cx="3286022" cy="4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1435100" indent="-354013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1970088" indent="-3556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25177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29749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140930_master_inhalt_end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8763" y="1295400"/>
            <a:ext cx="716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444"/>
                </a:solidFill>
                <a:cs typeface="+mn-cs"/>
              </a:defRPr>
            </a:lvl1pPr>
          </a:lstStyle>
          <a:p>
            <a:pPr>
              <a:defRPr/>
            </a:pPr>
            <a:fld id="{E2C89236-B44E-438F-97D2-55A86DDAFE8F}" type="datetime1">
              <a:rPr lang="de-DE"/>
              <a:pPr>
                <a:defRPr/>
              </a:pPr>
              <a:t>10.12.2019</a:t>
            </a:fld>
            <a:r>
              <a:rPr lang="de-DE">
                <a:solidFill>
                  <a:srgbClr val="00923F"/>
                </a:solidFill>
              </a:rPr>
              <a:t>	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5225"/>
            <a:ext cx="487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444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Dr. R. Gellrich – Landesstelle Nachbarsprachen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444"/>
                </a:solidFill>
              </a:defRPr>
            </a:lvl1pPr>
          </a:lstStyle>
          <a:p>
            <a:fld id="{25ED5F35-937E-4D65-87F6-E853EC907F2E}" type="slidenum">
              <a:rPr lang="de-DE" altLang="de-DE" smtClean="0">
                <a:cs typeface="Arial" charset="0"/>
              </a:rPr>
              <a:pPr/>
              <a:t>‹Nr.›</a:t>
            </a:fld>
            <a:r>
              <a:rPr lang="de-DE" altLang="de-DE" smtClean="0">
                <a:cs typeface="Arial" charset="0"/>
              </a:rPr>
              <a:t>/28</a:t>
            </a:r>
          </a:p>
        </p:txBody>
      </p:sp>
      <p:pic>
        <p:nvPicPr>
          <p:cNvPr id="1031" name="Picture 22" descr="Bildmarke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57150"/>
            <a:ext cx="749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8" name="Rectangle 24"/>
          <p:cNvSpPr>
            <a:spLocks noChangeArrowheads="1"/>
          </p:cNvSpPr>
          <p:nvPr userDrawn="1"/>
        </p:nvSpPr>
        <p:spPr bwMode="auto">
          <a:xfrm rot="10800000">
            <a:off x="0" y="685800"/>
            <a:ext cx="9144000" cy="304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162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5494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844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2.jpeg"/><Relationship Id="rId5" Type="http://schemas.openxmlformats.org/officeDocument/2006/relationships/image" Target="../media/image47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4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1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 idx="4294967295"/>
          </p:nvPr>
        </p:nvSpPr>
        <p:spPr>
          <a:xfrm>
            <a:off x="251520" y="2692229"/>
            <a:ext cx="8636496" cy="30026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de-DE" altLang="de-DE" sz="3300" b="1" dirty="0" smtClean="0">
                <a:solidFill>
                  <a:srgbClr val="238C51"/>
                </a:solidFill>
                <a:latin typeface="Arial" charset="0"/>
                <a:cs typeface="Arial" charset="0"/>
              </a:rPr>
              <a:t>5 </a:t>
            </a:r>
            <a:r>
              <a:rPr lang="de-DE" altLang="de-DE" sz="3300" b="1" kern="0" dirty="0">
                <a:solidFill>
                  <a:srgbClr val="238C51"/>
                </a:solidFill>
                <a:latin typeface="Arial" charset="0"/>
                <a:cs typeface="Arial" charset="0"/>
              </a:rPr>
              <a:t>Jahre Landesstelle für frühe nachbarsprachige </a:t>
            </a:r>
            <a:r>
              <a:rPr lang="de-DE" altLang="de-DE" sz="3300" b="1" kern="0" dirty="0" smtClean="0">
                <a:solidFill>
                  <a:srgbClr val="238C51"/>
                </a:solidFill>
                <a:latin typeface="Arial" charset="0"/>
                <a:cs typeface="Arial" charset="0"/>
              </a:rPr>
              <a:t>Bildung:</a:t>
            </a:r>
            <a:br>
              <a:rPr lang="de-DE" altLang="de-DE" sz="3300" b="1" kern="0" dirty="0" smtClean="0">
                <a:solidFill>
                  <a:srgbClr val="238C51"/>
                </a:solidFill>
                <a:latin typeface="Arial" charset="0"/>
                <a:cs typeface="Arial" charset="0"/>
              </a:rPr>
            </a:br>
            <a:r>
              <a:rPr lang="de-DE" altLang="de-DE" sz="3300" b="1" kern="0" dirty="0" smtClean="0">
                <a:solidFill>
                  <a:srgbClr val="238C51"/>
                </a:solidFill>
                <a:latin typeface="Arial" charset="0"/>
                <a:cs typeface="Arial" charset="0"/>
              </a:rPr>
              <a:t>Resümee </a:t>
            </a:r>
            <a:r>
              <a:rPr lang="de-DE" altLang="de-DE" sz="3300" b="1" kern="0" dirty="0">
                <a:solidFill>
                  <a:srgbClr val="238C51"/>
                </a:solidFill>
                <a:latin typeface="Arial" charset="0"/>
                <a:cs typeface="Arial" charset="0"/>
              </a:rPr>
              <a:t>und </a:t>
            </a:r>
            <a:r>
              <a:rPr lang="de-DE" altLang="de-DE" sz="3300" b="1" kern="0" dirty="0" smtClean="0">
                <a:solidFill>
                  <a:srgbClr val="238C51"/>
                </a:solidFill>
                <a:latin typeface="Arial" charset="0"/>
                <a:cs typeface="Arial" charset="0"/>
              </a:rPr>
              <a:t>Entwicklungsperspektiven</a:t>
            </a:r>
            <a:br>
              <a:rPr lang="de-DE" altLang="de-DE" sz="3300" b="1" kern="0" dirty="0" smtClean="0">
                <a:solidFill>
                  <a:srgbClr val="238C51"/>
                </a:solidFill>
                <a:latin typeface="Arial" charset="0"/>
                <a:cs typeface="Arial" charset="0"/>
              </a:rPr>
            </a:br>
            <a:r>
              <a:rPr lang="de-DE" altLang="de-DE" sz="1000" b="1" kern="0" dirty="0">
                <a:solidFill>
                  <a:srgbClr val="238C51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1000" b="1" kern="0" dirty="0" smtClean="0">
                <a:solidFill>
                  <a:srgbClr val="238C51"/>
                </a:solidFill>
                <a:latin typeface="Arial" charset="0"/>
                <a:cs typeface="Arial" charset="0"/>
              </a:rPr>
              <a:t>    </a:t>
            </a:r>
            <a:br>
              <a:rPr lang="de-DE" altLang="de-DE" sz="1000" b="1" kern="0" dirty="0" smtClean="0">
                <a:solidFill>
                  <a:srgbClr val="238C51"/>
                </a:solidFill>
                <a:latin typeface="Arial" charset="0"/>
                <a:cs typeface="Arial" charset="0"/>
              </a:rPr>
            </a:br>
            <a:r>
              <a:rPr lang="de-DE" altLang="de-DE" sz="3000" b="1" kern="0" dirty="0" smtClean="0">
                <a:solidFill>
                  <a:srgbClr val="DC9015"/>
                </a:solidFill>
                <a:latin typeface="Arial" charset="0"/>
                <a:cs typeface="Arial" charset="0"/>
              </a:rPr>
              <a:t>Dr</a:t>
            </a:r>
            <a:r>
              <a:rPr lang="de-DE" altLang="de-DE" sz="3000" b="1" kern="0" dirty="0">
                <a:solidFill>
                  <a:srgbClr val="DC9015"/>
                </a:solidFill>
                <a:latin typeface="Arial" charset="0"/>
                <a:cs typeface="Arial" charset="0"/>
              </a:rPr>
              <a:t>. Regina </a:t>
            </a:r>
            <a:r>
              <a:rPr lang="de-DE" altLang="de-DE" sz="3000" b="1" kern="0" dirty="0" smtClean="0">
                <a:solidFill>
                  <a:srgbClr val="DC9015"/>
                </a:solidFill>
                <a:latin typeface="Arial" charset="0"/>
                <a:cs typeface="Arial" charset="0"/>
              </a:rPr>
              <a:t>Gellrich</a:t>
            </a:r>
            <a:br>
              <a:rPr lang="de-DE" altLang="de-DE" sz="3000" b="1" kern="0" dirty="0" smtClean="0">
                <a:solidFill>
                  <a:srgbClr val="DC9015"/>
                </a:solidFill>
                <a:latin typeface="Arial" charset="0"/>
                <a:cs typeface="Arial" charset="0"/>
              </a:rPr>
            </a:br>
            <a:r>
              <a:rPr lang="de-DE" altLang="de-DE" sz="800" b="1" kern="0" dirty="0">
                <a:solidFill>
                  <a:srgbClr val="DC9015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800" b="1" kern="0" dirty="0" smtClean="0">
                <a:solidFill>
                  <a:srgbClr val="DC9015"/>
                </a:solidFill>
                <a:latin typeface="Arial" charset="0"/>
                <a:cs typeface="Arial" charset="0"/>
              </a:rPr>
              <a:t>     </a:t>
            </a:r>
            <a:r>
              <a:rPr lang="de-DE" altLang="de-DE" sz="3000" b="1" kern="0" dirty="0" smtClean="0">
                <a:solidFill>
                  <a:srgbClr val="DC9015"/>
                </a:solidFill>
                <a:latin typeface="Arial" charset="0"/>
                <a:cs typeface="Arial" charset="0"/>
              </a:rPr>
              <a:t/>
            </a:r>
            <a:br>
              <a:rPr lang="de-DE" altLang="de-DE" sz="3000" b="1" kern="0" dirty="0" smtClean="0">
                <a:solidFill>
                  <a:srgbClr val="DC9015"/>
                </a:solidFill>
                <a:latin typeface="Arial" charset="0"/>
                <a:cs typeface="Arial" charset="0"/>
              </a:rPr>
            </a:br>
            <a:r>
              <a:rPr lang="de-DE" altLang="de-DE" sz="2500" kern="0" dirty="0" smtClean="0">
                <a:latin typeface="Arial" charset="0"/>
                <a:cs typeface="Arial" charset="0"/>
              </a:rPr>
              <a:t>Sächsische Landesstelle</a:t>
            </a:r>
            <a:br>
              <a:rPr lang="de-DE" altLang="de-DE" sz="2500" kern="0" dirty="0" smtClean="0">
                <a:latin typeface="Arial" charset="0"/>
                <a:cs typeface="Arial" charset="0"/>
              </a:rPr>
            </a:br>
            <a:r>
              <a:rPr lang="de-DE" altLang="de-DE" sz="2500" kern="0" dirty="0" smtClean="0">
                <a:latin typeface="Arial" charset="0"/>
                <a:cs typeface="Arial" charset="0"/>
              </a:rPr>
              <a:t>für frühe nachbarsprachige Bildung</a:t>
            </a:r>
          </a:p>
        </p:txBody>
      </p:sp>
      <p:pic>
        <p:nvPicPr>
          <p:cNvPr id="6" name="Picture 2" descr="M:\93\9300-00_SchulSportAmt\Intern\Landesstelle\OeA\CD LaNa\Kopf_und_Fusszeile\Grafik Fußzeile\160211 Fusszeile ohne Logo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3256"/>
            <a:ext cx="9144000" cy="10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15" descr="Lana Blumen bunt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952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61" descr="M:\93\9300-00_SchulSportAmt\Intern\Landesstelle\OeA\Fotos in Sprechblasen\160929 Expertenrund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0001"/>
            <a:ext cx="3092659" cy="23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z="36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Fortbildungsangebote</a:t>
            </a:r>
          </a:p>
        </p:txBody>
      </p:sp>
      <p:pic>
        <p:nvPicPr>
          <p:cNvPr id="1843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5724525"/>
            <a:ext cx="2697162" cy="1133475"/>
          </a:xfrm>
        </p:spPr>
      </p:pic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527543041"/>
              </p:ext>
            </p:extLst>
          </p:nvPr>
        </p:nvGraphicFramePr>
        <p:xfrm>
          <a:off x="0" y="1538161"/>
          <a:ext cx="4104456" cy="467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Inhaltsplatzhalter 2"/>
          <p:cNvSpPr txBox="1">
            <a:spLocks/>
          </p:cNvSpPr>
          <p:nvPr/>
        </p:nvSpPr>
        <p:spPr>
          <a:xfrm>
            <a:off x="3563888" y="1700808"/>
            <a:ext cx="5122994" cy="38798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Jährliche Fachtage</a:t>
            </a:r>
          </a:p>
          <a:p>
            <a:r>
              <a:rPr lang="pl-PL" alt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alt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 trifft dziecko - Dziecko spotyka Kind</a:t>
            </a:r>
            <a:r>
              <a:rPr lang="pl-PL" alt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altLang="de-DE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alt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 trifft dítě – Dítě potká Kind“</a:t>
            </a:r>
          </a:p>
          <a:p>
            <a:endParaRPr lang="pl-PL" alt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 smtClean="0">
              <a:solidFill>
                <a:prstClr val="black"/>
              </a:solidFill>
            </a:endParaRPr>
          </a:p>
        </p:txBody>
      </p:sp>
      <p:pic>
        <p:nvPicPr>
          <p:cNvPr id="11" name="Picture 2" descr="M:\geschützt\9300_SchulSportAmt_allg\Landesstelle\OeA\Fotos\Fotos für OeA_Symbolisches\fotolia Fotos\Fotos Kalender 2016\Fotolia_63354435_Subscription_Monthly_XL_we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941" y="3640734"/>
            <a:ext cx="3619404" cy="2498822"/>
          </a:xfrm>
          <a:prstGeom prst="rect">
            <a:avLst/>
          </a:prstGeom>
          <a:noFill/>
          <a:ln w="9525">
            <a:solidFill>
              <a:srgbClr val="FF7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zaokrąglony 12"/>
          <p:cNvSpPr/>
          <p:nvPr/>
        </p:nvSpPr>
        <p:spPr>
          <a:xfrm>
            <a:off x="7348538" y="169863"/>
            <a:ext cx="1655762" cy="9366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79388" y="188913"/>
            <a:ext cx="1655762" cy="9366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613535" y="2325776"/>
            <a:ext cx="3962450" cy="2443703"/>
            <a:chOff x="654478" y="638190"/>
            <a:chExt cx="3866188" cy="2098113"/>
          </a:xfrm>
        </p:grpSpPr>
        <p:sp>
          <p:nvSpPr>
            <p:cNvPr id="9" name="Abgerundetes Rechteck 8"/>
            <p:cNvSpPr/>
            <p:nvPr/>
          </p:nvSpPr>
          <p:spPr>
            <a:xfrm>
              <a:off x="654478" y="638190"/>
              <a:ext cx="3866188" cy="2098113"/>
            </a:xfrm>
            <a:prstGeom prst="roundRect">
              <a:avLst/>
            </a:prstGeom>
            <a:solidFill>
              <a:srgbClr val="008444"/>
            </a:solidFill>
            <a:ln w="38100"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756899" y="740611"/>
              <a:ext cx="3661346" cy="1893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Pilotkurse einer 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deutsch-polnischen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modularen Fortbildung 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für Erzieher/innen</a:t>
              </a:r>
              <a:endParaRPr lang="de-DE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714" y="5638686"/>
            <a:ext cx="978548" cy="97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C:\Users\Sabina Czajkowska\Desktop\logo_umw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217" y="5733256"/>
            <a:ext cx="1924232" cy="70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M:\geschützt\9300_SchulSportAmt_allg\Landesstelle\Logos\LaNa Logo\jpeg\LaNa langform bunt_RG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918" y="5760524"/>
            <a:ext cx="1403743" cy="69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M:\93\9300-00_SchulSportAmt\Intern\Landesstelle\Logos\LaNa_Foerderer\LK-GR\Logo_LK_Görlitz_farbig_klei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033" y="5754513"/>
            <a:ext cx="1150999" cy="73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M:\93\9300-00_SchulSportAmt\Intern\Landesstelle\PLSN\Logo\Doppellogo EU_Projekt\170922 Doppellogo EU Gf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208" y="409292"/>
            <a:ext cx="4977615" cy="128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98474" y="419933"/>
            <a:ext cx="78899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2017-2019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6" name="Picture 2" descr="M:\93\9300-00_SchulSportAmt\Intern\Landesstelle\PLSN\PLSN_Umsetzung\Pädag. Materialien\Malbuch\Endversion\180531 Deckblatt Malbuch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47" y="2276872"/>
            <a:ext cx="1811980" cy="249260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M:\93\9300-00_SchulSportAmt\Intern\Landesstelle\PLSN\PLSN_Umsetzung\Pädag. Materialien\dt-pl Handreichung\Endversion_Inhalte CD\Handreichung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491" y="2312401"/>
            <a:ext cx="1796332" cy="247045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5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44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 idx="4294967295"/>
          </p:nvPr>
        </p:nvSpPr>
        <p:spPr>
          <a:xfrm>
            <a:off x="684212" y="3429000"/>
            <a:ext cx="8008639" cy="720725"/>
          </a:xfrm>
        </p:spPr>
        <p:txBody>
          <a:bodyPr/>
          <a:lstStyle/>
          <a:p>
            <a:pPr eaLnBrk="1" hangingPunct="1"/>
            <a:r>
              <a:rPr lang="de-DE" altLang="de-DE" sz="40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Monitoring als Arbeitsgrundlage</a:t>
            </a:r>
            <a:endParaRPr lang="de-DE" altLang="de-DE" sz="4000" dirty="0" smtClean="0">
              <a:solidFill>
                <a:srgbClr val="238C51"/>
              </a:solidFill>
              <a:latin typeface="Arial" charset="0"/>
              <a:cs typeface="Arial" charset="0"/>
            </a:endParaRPr>
          </a:p>
        </p:txBody>
      </p:sp>
      <p:pic>
        <p:nvPicPr>
          <p:cNvPr id="8197" name="Picture 7" descr="Grafik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3845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M:\93\9300-00_SchulSportAmt\Intern\Landesstelle\OeA\CD LaNa\Kopf_und_Fusszeile\Grafik Fußzeile\160211 Fusszeile ohne Logo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3256"/>
            <a:ext cx="9144000" cy="10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15" descr="Lana Blumen bun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157192"/>
            <a:ext cx="952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0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z="36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Schaffung einer Datengrundlage</a:t>
            </a:r>
          </a:p>
        </p:txBody>
      </p:sp>
      <p:pic>
        <p:nvPicPr>
          <p:cNvPr id="2867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5724525"/>
            <a:ext cx="2697162" cy="1133475"/>
          </a:xfrm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827088" y="1484313"/>
            <a:ext cx="8064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de-DE" altLang="de-DE" sz="2400">
              <a:solidFill>
                <a:prstClr val="black"/>
              </a:solidFill>
            </a:endParaRPr>
          </a:p>
        </p:txBody>
      </p:sp>
      <p:sp>
        <p:nvSpPr>
          <p:cNvPr id="28685" name="Textfeld 9"/>
          <p:cNvSpPr txBox="1">
            <a:spLocks noChangeArrowheads="1"/>
          </p:cNvSpPr>
          <p:nvPr/>
        </p:nvSpPr>
        <p:spPr bwMode="auto">
          <a:xfrm>
            <a:off x="827088" y="6305478"/>
            <a:ext cx="74893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prstClr val="black"/>
                </a:solidFill>
                <a:latin typeface="Arial" charset="0"/>
              </a:rPr>
              <a:t>Veröffentlicht </a:t>
            </a: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auf </a:t>
            </a:r>
            <a:r>
              <a:rPr lang="de-DE" altLang="de-DE" sz="1400" dirty="0">
                <a:solidFill>
                  <a:prstClr val="black"/>
                </a:solidFill>
                <a:latin typeface="Arial" charset="0"/>
              </a:rPr>
              <a:t>https://</a:t>
            </a: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www.nachbarsprachen-sachsen.eu/de/materialbibliothek.html</a:t>
            </a:r>
            <a:endParaRPr lang="de-DE" altLang="de-DE" sz="1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43" name="Picture 3" descr="M:\93\9300-00_SchulSportAmt\Intern\Landesstelle\Monitoring\Datenerhebungen_LaNa_Kita\02_Abfrage 2017\Bericht_Datenreport2017\18_04 Bericht Gesamt\Druckdaten\Korrekturabzug\180817_titel_datenreport_20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995" y="1287338"/>
            <a:ext cx="3364421" cy="4756961"/>
          </a:xfrm>
          <a:prstGeom prst="rect">
            <a:avLst/>
          </a:prstGeom>
          <a:noFill/>
          <a:ln w="19050">
            <a:solidFill>
              <a:srgbClr val="DC901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150915 Vorderse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10" y="1287338"/>
            <a:ext cx="3284916" cy="4733479"/>
          </a:xfrm>
          <a:prstGeom prst="rect">
            <a:avLst/>
          </a:prstGeom>
          <a:noFill/>
          <a:ln w="19050">
            <a:solidFill>
              <a:srgbClr val="DC9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nhaltsplatzhalt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5724525"/>
            <a:ext cx="26971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 txBox="1">
            <a:spLocks/>
          </p:cNvSpPr>
          <p:nvPr/>
        </p:nvSpPr>
        <p:spPr bwMode="auto">
          <a:xfrm>
            <a:off x="439011" y="3326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 </a:t>
            </a:r>
            <a:endParaRPr lang="de-DE" altLang="de-DE" sz="2400" dirty="0">
              <a:solidFill>
                <a:srgbClr val="008444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6756144" y="1188768"/>
            <a:ext cx="208823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8444"/>
              </a:buClr>
            </a:pPr>
            <a:r>
              <a:rPr lang="de-DE" b="1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992 Kitas        </a:t>
            </a:r>
            <a:r>
              <a:rPr lang="de-DE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(0-6 Jahre)</a:t>
            </a:r>
          </a:p>
          <a:p>
            <a:pPr>
              <a:buClr>
                <a:srgbClr val="008444"/>
              </a:buClr>
            </a:pPr>
            <a:r>
              <a:rPr lang="de-DE" b="1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57 Kitas mit Nachbar-</a:t>
            </a:r>
            <a:r>
              <a:rPr lang="de-DE" b="1" kern="0" dirty="0" err="1" smtClean="0">
                <a:solidFill>
                  <a:srgbClr val="333333"/>
                </a:solidFill>
                <a:latin typeface="Arial"/>
                <a:ea typeface="ＭＳ Ｐゴシック"/>
              </a:rPr>
              <a:t>sprachangebot</a:t>
            </a:r>
            <a:endParaRPr lang="de-DE" b="1" kern="0" dirty="0" smtClean="0">
              <a:solidFill>
                <a:srgbClr val="333333"/>
              </a:solidFill>
              <a:latin typeface="Arial"/>
              <a:ea typeface="ＭＳ Ｐゴシック"/>
            </a:endParaRPr>
          </a:p>
          <a:p>
            <a:pPr lvl="1">
              <a:buClr>
                <a:srgbClr val="008444"/>
              </a:buClr>
            </a:pP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ＭＳ Ｐゴシック"/>
              </a:rPr>
              <a:t>23</a:t>
            </a:r>
            <a:r>
              <a:rPr lang="de-DE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Arial"/>
                <a:ea typeface="ＭＳ Ｐゴシック"/>
              </a:rPr>
              <a:t>PL</a:t>
            </a:r>
          </a:p>
          <a:p>
            <a:pPr lvl="1">
              <a:spcBef>
                <a:spcPts val="600"/>
              </a:spcBef>
              <a:buClr>
                <a:srgbClr val="008444"/>
              </a:buClr>
            </a:pPr>
            <a:r>
              <a:rPr lang="de-DE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34 </a:t>
            </a:r>
            <a:r>
              <a:rPr lang="de-DE" b="1" dirty="0" smtClean="0">
                <a:solidFill>
                  <a:srgbClr val="0070C0"/>
                </a:solidFill>
                <a:latin typeface="Arial"/>
                <a:ea typeface="ＭＳ Ｐゴシック"/>
              </a:rPr>
              <a:t>CZ</a:t>
            </a:r>
          </a:p>
          <a:p>
            <a:pPr>
              <a:buClr>
                <a:srgbClr val="008444"/>
              </a:buClr>
            </a:pPr>
            <a:r>
              <a:rPr lang="de-DE" b="1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47 Kita-Partner-</a:t>
            </a:r>
            <a:r>
              <a:rPr lang="de-DE" b="1" kern="0" dirty="0" err="1" smtClean="0">
                <a:solidFill>
                  <a:srgbClr val="333333"/>
                </a:solidFill>
                <a:latin typeface="Arial"/>
                <a:ea typeface="ＭＳ Ｐゴシック"/>
              </a:rPr>
              <a:t>schaften</a:t>
            </a:r>
            <a:endParaRPr lang="de-DE" kern="0" dirty="0" smtClean="0">
              <a:solidFill>
                <a:srgbClr val="333333"/>
              </a:solidFill>
              <a:latin typeface="Arial"/>
              <a:ea typeface="ＭＳ Ｐゴシック"/>
            </a:endParaRPr>
          </a:p>
          <a:p>
            <a:pPr lvl="1">
              <a:buClr>
                <a:srgbClr val="008444"/>
              </a:buClr>
            </a:pPr>
            <a:r>
              <a:rPr lang="de-DE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13</a:t>
            </a:r>
            <a:r>
              <a:rPr lang="de-DE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Arial"/>
                <a:ea typeface="ＭＳ Ｐゴシック"/>
              </a:rPr>
              <a:t>PL</a:t>
            </a:r>
          </a:p>
          <a:p>
            <a:pPr lvl="1">
              <a:spcBef>
                <a:spcPts val="600"/>
              </a:spcBef>
              <a:buClr>
                <a:srgbClr val="008444"/>
              </a:buClr>
            </a:pPr>
            <a:r>
              <a:rPr lang="de-DE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34 </a:t>
            </a:r>
            <a:r>
              <a:rPr lang="de-DE" b="1" dirty="0">
                <a:solidFill>
                  <a:srgbClr val="0070C0"/>
                </a:solidFill>
                <a:latin typeface="Arial"/>
                <a:ea typeface="ＭＳ Ｐゴシック"/>
              </a:rPr>
              <a:t>CZ</a:t>
            </a:r>
          </a:p>
          <a:p>
            <a:pPr>
              <a:buClr>
                <a:srgbClr val="008444"/>
              </a:buClr>
            </a:pPr>
            <a:endParaRPr lang="de-DE" kern="0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  <p:sp>
        <p:nvSpPr>
          <p:cNvPr id="6" name="Inhaltsplatzhalter 10"/>
          <p:cNvSpPr txBox="1">
            <a:spLocks/>
          </p:cNvSpPr>
          <p:nvPr/>
        </p:nvSpPr>
        <p:spPr>
          <a:xfrm>
            <a:off x="251520" y="6018636"/>
            <a:ext cx="7056784" cy="5293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LaNa</a:t>
            </a: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Datenreport 2019.</a:t>
            </a:r>
          </a:p>
          <a:p>
            <a:pPr marL="0" indent="0">
              <a:buNone/>
            </a:pP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Veröffentlichung in 12/2019 auf 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https://www.nachbarsprachen-sachsen.eu/de/materialbibliothek.html </a:t>
            </a: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 </a:t>
            </a:r>
            <a:r>
              <a:rPr lang="de-DE" altLang="de-DE" sz="40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2019: 66 aktive Kitas</a:t>
            </a:r>
            <a:endParaRPr lang="de-DE" altLang="de-DE" sz="4000" dirty="0">
              <a:solidFill>
                <a:srgbClr val="008444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M:\93\9300-00_SchulSportAmt\Intern\Landesstelle\Monitoring\Datenerhebungen_LaNa_Kita\03_Abfrage 2019\Bericht\Datengrundlage der Karten\Karten SMI\KITA_pl_czK1_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9" y="1253589"/>
            <a:ext cx="6361711" cy="4470935"/>
          </a:xfrm>
          <a:prstGeom prst="rect">
            <a:avLst/>
          </a:prstGeom>
          <a:noFill/>
          <a:ln>
            <a:solidFill>
              <a:srgbClr val="0084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nhaltsplatzhalt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5724525"/>
            <a:ext cx="26971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 txBox="1">
            <a:spLocks/>
          </p:cNvSpPr>
          <p:nvPr/>
        </p:nvSpPr>
        <p:spPr bwMode="auto">
          <a:xfrm>
            <a:off x="439011" y="3326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 </a:t>
            </a:r>
            <a:endParaRPr lang="de-DE" altLang="de-DE" sz="2400" dirty="0">
              <a:solidFill>
                <a:srgbClr val="008444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611560" y="1348705"/>
            <a:ext cx="82089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8444"/>
              </a:buClr>
            </a:pPr>
            <a:r>
              <a:rPr lang="de-DE" sz="2400" b="1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Weitere </a:t>
            </a:r>
            <a:r>
              <a:rPr lang="de-DE" sz="2400" b="1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171</a:t>
            </a:r>
            <a:r>
              <a:rPr lang="de-DE" sz="2400" b="1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 Kitas mit Potenzial</a:t>
            </a:r>
            <a:endParaRPr lang="de-DE" sz="2400" kern="0" dirty="0" smtClean="0">
              <a:solidFill>
                <a:srgbClr val="333333"/>
              </a:solidFill>
              <a:latin typeface="Arial"/>
              <a:ea typeface="ＭＳ Ｐゴシック"/>
            </a:endParaRPr>
          </a:p>
          <a:p>
            <a:pPr lvl="1">
              <a:spcBef>
                <a:spcPts val="1800"/>
              </a:spcBef>
              <a:buClr>
                <a:srgbClr val="008444"/>
              </a:buClr>
            </a:pPr>
            <a:r>
              <a:rPr lang="de-DE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Steigende Zahl an muttersprachlichem Personal</a:t>
            </a:r>
            <a:endParaRPr lang="de-DE" sz="2400" dirty="0" smtClean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 lvl="1">
              <a:spcBef>
                <a:spcPts val="600"/>
              </a:spcBef>
              <a:buClr>
                <a:srgbClr val="008444"/>
              </a:buClr>
            </a:pPr>
            <a:r>
              <a:rPr lang="de-DE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Steigende Zahl an Kindern mit </a:t>
            </a:r>
            <a:r>
              <a:rPr lang="de-DE" sz="24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pl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/</a:t>
            </a:r>
            <a:r>
              <a:rPr lang="de-DE" sz="24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cz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-sprachigem Familienhintergrund</a:t>
            </a:r>
          </a:p>
          <a:p>
            <a:pPr lvl="1">
              <a:spcBef>
                <a:spcPts val="600"/>
              </a:spcBef>
              <a:buClr>
                <a:srgbClr val="008444"/>
              </a:buClr>
            </a:pPr>
            <a:endParaRPr lang="de-DE" sz="800" b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spcBef>
                <a:spcPts val="600"/>
              </a:spcBef>
              <a:buClr>
                <a:srgbClr val="008444"/>
              </a:buClr>
            </a:pPr>
            <a:r>
              <a:rPr lang="de-DE" sz="2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Wachsendes Interesse, aber z. T. fehlende Ressourcen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(personell/finanziell) 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und/oder unzureichende methodische Kompetenzen in den Kitas </a:t>
            </a:r>
            <a:r>
              <a:rPr lang="de-DE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(Erkennen und Nutzen von Potenzialen für alltagsintegrierte Nachbarsprachförderung)</a:t>
            </a:r>
            <a:endParaRPr lang="de-DE" sz="2400" dirty="0" smtClean="0">
              <a:solidFill>
                <a:srgbClr val="0070C0"/>
              </a:solidFill>
              <a:latin typeface="Arial"/>
              <a:ea typeface="ＭＳ Ｐゴシック"/>
            </a:endParaRPr>
          </a:p>
          <a:p>
            <a:pPr>
              <a:spcBef>
                <a:spcPts val="1800"/>
              </a:spcBef>
              <a:buClr>
                <a:srgbClr val="008444"/>
              </a:buClr>
            </a:pPr>
            <a:r>
              <a:rPr lang="de-DE" sz="2400" b="1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Schwierige Rahmenbedingungen für dauerhafte grenzüberschreitende Kita-Partnerschaften </a:t>
            </a:r>
            <a:r>
              <a:rPr lang="de-DE" sz="2400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(zeitlich befristete Projektförderung, Generationswechsel)</a:t>
            </a:r>
            <a:endParaRPr lang="de-DE" sz="2400" dirty="0" smtClean="0">
              <a:solidFill>
                <a:srgbClr val="0070C0"/>
              </a:solidFill>
              <a:latin typeface="Arial"/>
              <a:ea typeface="ＭＳ Ｐゴシック"/>
            </a:endParaRPr>
          </a:p>
          <a:p>
            <a:pPr>
              <a:buClr>
                <a:srgbClr val="008444"/>
              </a:buClr>
            </a:pPr>
            <a:endParaRPr lang="de-DE" kern="0" dirty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 </a:t>
            </a:r>
            <a:r>
              <a:rPr lang="de-DE" altLang="de-DE" sz="40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Tendenzen</a:t>
            </a:r>
            <a:endParaRPr lang="de-DE" altLang="de-DE" sz="4000" dirty="0">
              <a:solidFill>
                <a:srgbClr val="008444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5" descr="Lana Blumen oran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11" y="1348705"/>
            <a:ext cx="442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Lana Blumen oran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11" y="3414042"/>
            <a:ext cx="442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Lana Blumen oran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11" y="5479380"/>
            <a:ext cx="442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44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 idx="4294967295"/>
          </p:nvPr>
        </p:nvSpPr>
        <p:spPr>
          <a:xfrm>
            <a:off x="684212" y="3429000"/>
            <a:ext cx="8008639" cy="720725"/>
          </a:xfrm>
        </p:spPr>
        <p:txBody>
          <a:bodyPr/>
          <a:lstStyle/>
          <a:p>
            <a:pPr eaLnBrk="1" hangingPunct="1"/>
            <a:r>
              <a:rPr lang="de-DE" altLang="de-DE" sz="40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Wie weiter?</a:t>
            </a:r>
            <a:endParaRPr lang="de-DE" altLang="de-DE" sz="4000" dirty="0" smtClean="0">
              <a:solidFill>
                <a:srgbClr val="238C51"/>
              </a:solidFill>
              <a:latin typeface="Arial" charset="0"/>
              <a:cs typeface="Arial" charset="0"/>
            </a:endParaRPr>
          </a:p>
        </p:txBody>
      </p:sp>
      <p:pic>
        <p:nvPicPr>
          <p:cNvPr id="8197" name="Picture 7" descr="Grafik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3845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M:\93\9300-00_SchulSportAmt\Intern\Landesstelle\OeA\CD LaNa\Kopf_und_Fusszeile\Grafik Fußzeile\160211 Fusszeile ohne Logo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3256"/>
            <a:ext cx="9144000" cy="10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15" descr="Lana Blumen bun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157192"/>
            <a:ext cx="952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2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el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Mit- und voneinander lernen:</a:t>
            </a:r>
            <a:br>
              <a:rPr lang="de-DE" altLang="de-DE" sz="3600" dirty="0" smtClean="0">
                <a:solidFill>
                  <a:srgbClr val="008444"/>
                </a:solidFill>
                <a:latin typeface="Arial" charset="0"/>
                <a:cs typeface="Arial" charset="0"/>
              </a:rPr>
            </a:br>
            <a:r>
              <a:rPr lang="de-DE" altLang="de-DE" sz="2800" dirty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</a:t>
            </a:r>
            <a:r>
              <a:rPr lang="de-DE" altLang="de-DE" sz="3600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de-DE" altLang="de-DE" sz="28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Aufbau euroregionaler Kita-Netzwerke</a:t>
            </a:r>
          </a:p>
        </p:txBody>
      </p:sp>
      <p:pic>
        <p:nvPicPr>
          <p:cNvPr id="14338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5724525"/>
            <a:ext cx="2697162" cy="1133475"/>
          </a:xfrm>
        </p:spPr>
      </p:pic>
      <p:sp>
        <p:nvSpPr>
          <p:cNvPr id="104" name="Text Box 23"/>
          <p:cNvSpPr txBox="1">
            <a:spLocks noChangeArrowheads="1"/>
          </p:cNvSpPr>
          <p:nvPr/>
        </p:nvSpPr>
        <p:spPr bwMode="auto">
          <a:xfrm>
            <a:off x="843763" y="3846098"/>
            <a:ext cx="24929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>
                <a:solidFill>
                  <a:prstClr val="white"/>
                </a:solidFill>
                <a:latin typeface="Arial" charset="0"/>
              </a:rPr>
              <a:t>die Zusammenarbeit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>
                <a:solidFill>
                  <a:prstClr val="white"/>
                </a:solidFill>
                <a:latin typeface="Arial" charset="0"/>
              </a:rPr>
              <a:t>mit Ihnen</a:t>
            </a:r>
            <a:endParaRPr lang="de-DE" altLang="de-DE" sz="18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5" name="Text Box 23"/>
          <p:cNvSpPr txBox="1">
            <a:spLocks noChangeArrowheads="1"/>
          </p:cNvSpPr>
          <p:nvPr/>
        </p:nvSpPr>
        <p:spPr bwMode="auto">
          <a:xfrm>
            <a:off x="2151017" y="2204864"/>
            <a:ext cx="2132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>
                <a:solidFill>
                  <a:prstClr val="white"/>
                </a:solidFill>
                <a:latin typeface="Arial" charset="0"/>
              </a:rPr>
              <a:t>Impulse aus Ihrer Euroregion</a:t>
            </a:r>
            <a:endParaRPr lang="de-DE" altLang="de-DE" sz="18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0242" name="Picture 2" descr="M:\93\9300-00_SchulSportAmt\Intern\Landesstelle\OeA\CD LaNa\Sprechblasen\jpeg\Sprechblase grüner R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06270">
            <a:off x="3621196" y="4000330"/>
            <a:ext cx="3366519" cy="26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M:\93\9300-00_SchulSportAmt\Intern\Landesstelle\OeA\CD LaNa\Sprechblasen\jpeg\Sprechblasen gelber Ran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35049">
            <a:off x="642252" y="1737564"/>
            <a:ext cx="2459655" cy="27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:\93\9300-00_SchulSportAmt\Intern\Landesstelle\OeA\CD LaNa\Sprechblasen\jpeg\Sprechblasen orange Ran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80519">
            <a:off x="6432634" y="1432541"/>
            <a:ext cx="1646860" cy="31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 Box 20"/>
          <p:cNvSpPr txBox="1">
            <a:spLocks noChangeArrowheads="1"/>
          </p:cNvSpPr>
          <p:nvPr/>
        </p:nvSpPr>
        <p:spPr bwMode="auto">
          <a:xfrm>
            <a:off x="395536" y="2345178"/>
            <a:ext cx="27181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prstClr val="black"/>
                </a:solidFill>
                <a:latin typeface="Arial" charset="0"/>
              </a:rPr>
              <a:t>Intensivierung des Erfahrungsaustauschs der Kitas </a:t>
            </a:r>
            <a:r>
              <a:rPr lang="de-DE" altLang="de-DE" sz="2400" b="1" dirty="0" smtClean="0">
                <a:solidFill>
                  <a:srgbClr val="238C51"/>
                </a:solidFill>
                <a:latin typeface="Arial" charset="0"/>
              </a:rPr>
              <a:t>vor Ort,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prstClr val="black"/>
                </a:solidFill>
                <a:latin typeface="Arial" charset="0"/>
              </a:rPr>
              <a:t>Einbindung weiterer Kitas </a:t>
            </a:r>
          </a:p>
        </p:txBody>
      </p:sp>
      <p:sp>
        <p:nvSpPr>
          <p:cNvPr id="110" name="Text Box 20"/>
          <p:cNvSpPr txBox="1">
            <a:spLocks noChangeArrowheads="1"/>
          </p:cNvSpPr>
          <p:nvPr/>
        </p:nvSpPr>
        <p:spPr bwMode="auto">
          <a:xfrm>
            <a:off x="3823348" y="4644057"/>
            <a:ext cx="291200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prstClr val="black"/>
                </a:solidFill>
                <a:latin typeface="Arial" charset="0"/>
              </a:rPr>
              <a:t>Fachliche Begleitung durch </a:t>
            </a:r>
            <a:r>
              <a:rPr lang="de-DE" altLang="de-DE" sz="1800" dirty="0" err="1" smtClean="0">
                <a:solidFill>
                  <a:prstClr val="black"/>
                </a:solidFill>
                <a:latin typeface="Arial" charset="0"/>
              </a:rPr>
              <a:t>LaNa</a:t>
            </a:r>
            <a:r>
              <a:rPr lang="de-DE" altLang="de-DE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de-DE" sz="1800" dirty="0" smtClean="0">
                <a:solidFill>
                  <a:prstClr val="black"/>
                </a:solidFill>
                <a:latin typeface="Arial" charset="0"/>
                <a:sym typeface="Wingdings" panose="05000000000000000000" pitchFamily="2" charset="2"/>
              </a:rPr>
              <a:t> </a:t>
            </a:r>
            <a:r>
              <a:rPr lang="de-DE" altLang="de-DE" sz="1800" dirty="0" smtClean="0">
                <a:solidFill>
                  <a:prstClr val="black"/>
                </a:solidFill>
                <a:latin typeface="Arial" charset="0"/>
              </a:rPr>
              <a:t>Einbindung der Expertise in den </a:t>
            </a:r>
            <a:r>
              <a:rPr lang="de-DE" altLang="de-DE" sz="2400" b="1" dirty="0">
                <a:solidFill>
                  <a:srgbClr val="238C51"/>
                </a:solidFill>
                <a:latin typeface="Arial" charset="0"/>
              </a:rPr>
              <a:t>sachsenweiten </a:t>
            </a:r>
            <a:r>
              <a:rPr lang="de-DE" altLang="de-DE" sz="1800" dirty="0" err="1">
                <a:solidFill>
                  <a:prstClr val="black"/>
                </a:solidFill>
                <a:latin typeface="Arial" charset="0"/>
              </a:rPr>
              <a:t>Qualitätsentwick-lungsprozess</a:t>
            </a:r>
            <a:endParaRPr lang="de-DE" altLang="de-DE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1" name="Picture 6" descr="M:\geschützt\9300_SchulSportAmt_allg\Landesstelle\Veranstaltungen\2016\161019 Fachtagung_Kita_GS\Grafiken\LaNa_Tagung_Anzeige_103x103 rg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3235" y="1963259"/>
            <a:ext cx="2057261" cy="20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012160" y="2449112"/>
            <a:ext cx="27181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 smtClean="0">
                <a:solidFill>
                  <a:srgbClr val="238C51"/>
                </a:solidFill>
                <a:latin typeface="Arial" charset="0"/>
              </a:rPr>
              <a:t>Grenz-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 smtClean="0">
                <a:solidFill>
                  <a:srgbClr val="238C51"/>
                </a:solidFill>
                <a:latin typeface="Arial" charset="0"/>
              </a:rPr>
              <a:t>überschreitende </a:t>
            </a:r>
            <a:r>
              <a:rPr lang="de-DE" altLang="de-DE" sz="1800" dirty="0" smtClean="0">
                <a:solidFill>
                  <a:prstClr val="black"/>
                </a:solidFill>
                <a:latin typeface="Arial" charset="0"/>
              </a:rPr>
              <a:t>Vernetzung</a:t>
            </a:r>
            <a:endParaRPr lang="de-DE" altLang="de-DE" sz="2400" b="1" dirty="0">
              <a:solidFill>
                <a:srgbClr val="238C5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nhaltsplatzhalt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5724525"/>
            <a:ext cx="26971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 txBox="1">
            <a:spLocks/>
          </p:cNvSpPr>
          <p:nvPr/>
        </p:nvSpPr>
        <p:spPr bwMode="auto">
          <a:xfrm>
            <a:off x="439011" y="3326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 typeface="Wingdings"/>
              <a:buChar char="è"/>
            </a:pPr>
            <a:r>
              <a:rPr lang="de-DE" altLang="de-DE" sz="2800" b="1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14.11.2018, </a:t>
            </a:r>
            <a:r>
              <a:rPr lang="de-DE" altLang="de-DE" sz="2800" b="1" dirty="0" err="1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Klingenthal</a:t>
            </a:r>
            <a:r>
              <a:rPr lang="de-DE" altLang="de-DE" sz="2800" b="1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:</a:t>
            </a:r>
            <a:r>
              <a:rPr lang="de-DE" altLang="de-DE" sz="2400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400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Auftakttreffen des Euroregionalen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400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Kita-Netzwerks der Euregio Egrensis</a:t>
            </a:r>
            <a:r>
              <a:rPr lang="de-DE" altLang="de-DE" sz="24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 </a:t>
            </a:r>
            <a:endParaRPr lang="de-DE" altLang="de-DE" sz="2400" dirty="0">
              <a:solidFill>
                <a:srgbClr val="008444"/>
              </a:solidFill>
              <a:latin typeface="Arial" charset="0"/>
              <a:cs typeface="Arial" charset="0"/>
            </a:endParaRPr>
          </a:p>
        </p:txBody>
      </p:sp>
      <p:pic>
        <p:nvPicPr>
          <p:cNvPr id="9218" name="Picture 2" descr="M:\93\9300-00_SchulSportAmt\Intern\Landesstelle\Veranstaltungen\2018\181114_Klingenthal\181114_Fotos\Netzwerktreffe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485" y="1807163"/>
            <a:ext cx="5856651" cy="4392488"/>
          </a:xfrm>
          <a:prstGeom prst="rect">
            <a:avLst/>
          </a:prstGeom>
          <a:noFill/>
          <a:ln>
            <a:solidFill>
              <a:srgbClr val="DC901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nhaltsplatzhalt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5724525"/>
            <a:ext cx="26971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 txBox="1">
            <a:spLocks/>
          </p:cNvSpPr>
          <p:nvPr/>
        </p:nvSpPr>
        <p:spPr bwMode="auto">
          <a:xfrm>
            <a:off x="439011" y="3326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 typeface="Wingdings"/>
              <a:buChar char="è"/>
            </a:pPr>
            <a:r>
              <a:rPr lang="de-DE" altLang="de-DE" sz="2800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Ab 01.07.2019: Förderung</a:t>
            </a:r>
            <a:r>
              <a:rPr lang="de-DE" altLang="de-DE" sz="2400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de-DE" altLang="de-DE" sz="2800" dirty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von </a:t>
            </a:r>
            <a:endParaRPr lang="de-DE" altLang="de-DE" sz="2800" dirty="0" smtClean="0">
              <a:solidFill>
                <a:srgbClr val="008444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800" dirty="0" smtClean="0">
                <a:solidFill>
                  <a:srgbClr val="008444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2 Modellregionen durch SK</a:t>
            </a:r>
            <a:endParaRPr lang="de-DE" altLang="de-DE" sz="2800" dirty="0">
              <a:solidFill>
                <a:srgbClr val="008444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</p:txBody>
      </p:sp>
      <p:pic>
        <p:nvPicPr>
          <p:cNvPr id="5" name="Picture 2" descr="M:\geschützt\9300_SchulSportAmt_allg\Landesstelle\Grafiken_Bilder\Landkarten\euroreg12-2010_600dp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11" y="1652187"/>
            <a:ext cx="5648238" cy="40626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6"/>
          <p:cNvSpPr>
            <a:spLocks noChangeArrowheads="1"/>
          </p:cNvSpPr>
          <p:nvPr/>
        </p:nvSpPr>
        <p:spPr bwMode="auto">
          <a:xfrm>
            <a:off x="3527884" y="4373586"/>
            <a:ext cx="2844316" cy="157569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4F81BD"/>
              </a:buClr>
              <a:buFont typeface="Arial Unicode MS" pitchFamily="34" charset="-128"/>
              <a:buNone/>
            </a:pPr>
            <a:endParaRPr lang="de-DE" altLang="de-DE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7" name="Picture 3" descr="M:\geschützt\9300_SchulSportAmt_allg\Landesstelle\Logos\Logos_andere\ER Egrensis\Logo EE SaTh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475" y="4404446"/>
            <a:ext cx="5794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M:\geschützt\9300_SchulSportAmt_allg\Landesstelle\Logos\Logos_andere\ERNNN\logo_ERN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168" y="3255651"/>
            <a:ext cx="1594991" cy="5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259632" y="3404757"/>
            <a:ext cx="1008113" cy="944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836789" y="1659196"/>
            <a:ext cx="1008113" cy="1302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Ovale Legende 10"/>
          <p:cNvSpPr/>
          <p:nvPr/>
        </p:nvSpPr>
        <p:spPr>
          <a:xfrm rot="21336597">
            <a:off x="5166685" y="1342290"/>
            <a:ext cx="3242456" cy="1376316"/>
          </a:xfrm>
          <a:prstGeom prst="wedgeEllipseCallout">
            <a:avLst>
              <a:gd name="adj1" fmla="val -72188"/>
              <a:gd name="adj2" fmla="val 19124"/>
            </a:avLst>
          </a:prstGeom>
          <a:solidFill>
            <a:srgbClr val="FFFFFF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93594" y="1659196"/>
            <a:ext cx="15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prstClr val="black"/>
                </a:solidFill>
              </a:rPr>
              <a:t>Sächs.-polnisches </a:t>
            </a:r>
            <a:r>
              <a:rPr lang="de-DE" sz="1600" dirty="0" smtClean="0">
                <a:solidFill>
                  <a:prstClr val="black"/>
                </a:solidFill>
              </a:rPr>
              <a:t>Kita-Netzwerk</a:t>
            </a: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10242" name="Picture 2" descr="M:\93\9300-00_SchulSportAmt\Intern\Landesstelle\Logos\LaNa_Foerderer\LK-GR\Logo_LK_Görlitz_farbig_klei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5900" y="1679908"/>
            <a:ext cx="10826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6"/>
          <p:cNvSpPr>
            <a:spLocks noChangeArrowheads="1"/>
          </p:cNvSpPr>
          <p:nvPr/>
        </p:nvSpPr>
        <p:spPr bwMode="auto">
          <a:xfrm>
            <a:off x="3517314" y="3907682"/>
            <a:ext cx="2844316" cy="157569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4F81BD"/>
              </a:buClr>
              <a:buFont typeface="Arial Unicode MS" pitchFamily="34" charset="-128"/>
              <a:buNone/>
            </a:pPr>
            <a:endParaRPr lang="de-DE" altLang="de-DE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5" name="Ovale Legende 14"/>
          <p:cNvSpPr/>
          <p:nvPr/>
        </p:nvSpPr>
        <p:spPr>
          <a:xfrm rot="21336597">
            <a:off x="5007845" y="4215086"/>
            <a:ext cx="3242456" cy="1372463"/>
          </a:xfrm>
          <a:prstGeom prst="wedgeEllipseCallout">
            <a:avLst>
              <a:gd name="adj1" fmla="val -141374"/>
              <a:gd name="adj2" fmla="val -86502"/>
            </a:avLst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522311" y="4526724"/>
            <a:ext cx="15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prstClr val="black"/>
                </a:solidFill>
              </a:rPr>
              <a:t>Sächs</a:t>
            </a:r>
            <a:r>
              <a:rPr lang="de-DE" sz="1600" dirty="0" smtClean="0">
                <a:solidFill>
                  <a:prstClr val="black"/>
                </a:solidFill>
              </a:rPr>
              <a:t>.-tschechisches Kita-Netzwerk</a:t>
            </a: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17" name="Picture 3" descr="M:\geschützt\9300_SchulSportAmt_allg\Landesstelle\Logos\Logos_andere\ER Egrensis\Logo EE SaTh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196" y="4645407"/>
            <a:ext cx="701077" cy="6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nhaltsplatzhalter 10"/>
          <p:cNvSpPr txBox="1">
            <a:spLocks/>
          </p:cNvSpPr>
          <p:nvPr/>
        </p:nvSpPr>
        <p:spPr>
          <a:xfrm>
            <a:off x="377609" y="5906271"/>
            <a:ext cx="8001617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solidFill>
                  <a:srgbClr val="D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Termine und Infos zu den Netzwerktreffen:</a:t>
            </a:r>
            <a:r>
              <a:rPr lang="de-DE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de-DE" sz="2400" dirty="0" smtClean="0">
                <a:solidFill>
                  <a:srgbClr val="D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www.nachbarsprachen-sachsen.eu/kita-netzwerke</a:t>
            </a:r>
            <a:endParaRPr lang="de-DE" sz="2400" dirty="0">
              <a:solidFill>
                <a:srgbClr val="DC9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772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0000"/>
                </a:solidFill>
              </a:rPr>
              <a:t>24. November 2014: Auftaktkonferenz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0000"/>
                </a:solidFill>
              </a:rPr>
              <a:t>Sächsisches Staatsministerium für Kultus, Dresden </a:t>
            </a:r>
          </a:p>
        </p:txBody>
      </p:sp>
      <p:pic>
        <p:nvPicPr>
          <p:cNvPr id="1026" name="Picture 2" descr="M:\93\9300-00_SchulSportAmt\Intern\Landesstelle\Veranstaltungen\2014_2015\14_11_25_Auftakt\Fotos\Fotos Wie-Hü\14_11_24 Auftakt LaNa_Foto mit SM Kurt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2343049" cy="2061520"/>
          </a:xfrm>
          <a:prstGeom prst="rect">
            <a:avLst/>
          </a:prstGeom>
          <a:noFill/>
          <a:ln>
            <a:solidFill>
              <a:srgbClr val="0084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93\9300-00_SchulSportAmt\Intern\Landesstelle\Veranstaltungen\2014_2015\14_11_25_Auftakt\Fotos\24_11_2014 Auftakt Landesstelle_Teilnehm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728319"/>
            <a:ext cx="2889945" cy="2061520"/>
          </a:xfrm>
          <a:prstGeom prst="rect">
            <a:avLst/>
          </a:prstGeom>
          <a:noFill/>
          <a:ln>
            <a:solidFill>
              <a:srgbClr val="0084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93\9300-00_SchulSportAmt\Intern\Landesstelle\OeA\Fotos\Team\141209 LaNa-Team vor Roll up\P107048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890869"/>
            <a:ext cx="2140206" cy="2898970"/>
          </a:xfrm>
          <a:prstGeom prst="rect">
            <a:avLst/>
          </a:prstGeom>
          <a:noFill/>
          <a:ln>
            <a:solidFill>
              <a:srgbClr val="0084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5724525"/>
            <a:ext cx="2697162" cy="1133475"/>
          </a:xfrm>
        </p:spPr>
      </p:pic>
      <p:pic>
        <p:nvPicPr>
          <p:cNvPr id="9222" name="Picture 3" descr="M:\geschützt\9300_SchulSportAmt_allg\Landesstelle\OeA\Materialien\Postkarten Kalender 2016\jpeg\juni_f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221088"/>
            <a:ext cx="1802195" cy="206823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9" descr="M:\geschützt\9300_SchulSportAmt_allg\Landesstelle\OeA\Fotos\Fotos für OeA_Symbolisches\DSC_24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9" y="4221088"/>
            <a:ext cx="2988073" cy="205438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8" descr="M:\geschützt\9300_SchulSportAmt_allg\Landesstelle\OeA\Materialien\Postkarten Kalender 2016\jpeg\Postkarten1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857" y="4229682"/>
            <a:ext cx="1756477" cy="202562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7" descr="M:\geschützt\9300_SchulSportAmt_allg\Landesstelle\OeA\Materialien\Postkarten Kalender 2016\jpeg\Postkarten1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9682"/>
            <a:ext cx="1787123" cy="207569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bgerundetes Rechteck 10"/>
          <p:cNvSpPr/>
          <p:nvPr/>
        </p:nvSpPr>
        <p:spPr>
          <a:xfrm>
            <a:off x="1569716" y="1468540"/>
            <a:ext cx="2704504" cy="1008113"/>
          </a:xfrm>
          <a:prstGeom prst="roundRect">
            <a:avLst/>
          </a:prstGeom>
          <a:gradFill flip="none" rotWithShape="1">
            <a:gsLst>
              <a:gs pos="0">
                <a:srgbClr val="00923F">
                  <a:tint val="66000"/>
                  <a:satMod val="160000"/>
                </a:srgbClr>
              </a:gs>
              <a:gs pos="50000">
                <a:srgbClr val="00923F">
                  <a:tint val="44500"/>
                  <a:satMod val="160000"/>
                </a:srgbClr>
              </a:gs>
              <a:gs pos="100000">
                <a:srgbClr val="00923F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400" b="1" dirty="0" smtClean="0">
                <a:solidFill>
                  <a:prstClr val="black"/>
                </a:solidFill>
                <a:latin typeface="Arial" charset="0"/>
              </a:rPr>
              <a:t>alltagsintegriert</a:t>
            </a:r>
            <a:r>
              <a:rPr lang="de-DE" sz="24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de-DE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860032" y="1484783"/>
            <a:ext cx="2731005" cy="1008113"/>
          </a:xfrm>
          <a:prstGeom prst="roundRect">
            <a:avLst/>
          </a:prstGeom>
          <a:gradFill flip="none" rotWithShape="1">
            <a:gsLst>
              <a:gs pos="0">
                <a:srgbClr val="00923F">
                  <a:tint val="66000"/>
                  <a:satMod val="160000"/>
                </a:srgbClr>
              </a:gs>
              <a:gs pos="50000">
                <a:srgbClr val="00923F">
                  <a:tint val="44500"/>
                  <a:satMod val="160000"/>
                </a:srgbClr>
              </a:gs>
              <a:gs pos="100000">
                <a:srgbClr val="00923F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 smtClean="0">
                <a:solidFill>
                  <a:prstClr val="black"/>
                </a:solidFill>
                <a:latin typeface="Arial" charset="0"/>
              </a:rPr>
              <a:t>lebenswelt-</a:t>
            </a:r>
          </a:p>
          <a:p>
            <a:pPr algn="ctr">
              <a:defRPr/>
            </a:pPr>
            <a:r>
              <a:rPr lang="de-DE" sz="2400" b="1" dirty="0" smtClean="0">
                <a:solidFill>
                  <a:prstClr val="black"/>
                </a:solidFill>
                <a:latin typeface="Arial" charset="0"/>
              </a:rPr>
              <a:t>orientiert</a:t>
            </a:r>
            <a:r>
              <a:rPr lang="de-DE" sz="24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de-DE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551444" y="2630538"/>
            <a:ext cx="6127047" cy="1025965"/>
          </a:xfrm>
          <a:prstGeom prst="roundRect">
            <a:avLst/>
          </a:prstGeom>
          <a:gradFill flip="none" rotWithShape="1">
            <a:gsLst>
              <a:gs pos="0">
                <a:srgbClr val="00923F">
                  <a:tint val="66000"/>
                  <a:satMod val="160000"/>
                </a:srgbClr>
              </a:gs>
              <a:gs pos="50000">
                <a:srgbClr val="00923F">
                  <a:tint val="44500"/>
                  <a:satMod val="160000"/>
                </a:srgbClr>
              </a:gs>
              <a:gs pos="100000">
                <a:srgbClr val="00923F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 smtClean="0">
                <a:solidFill>
                  <a:prstClr val="black"/>
                </a:solidFill>
                <a:latin typeface="Arial" charset="0"/>
              </a:rPr>
              <a:t>angepasst an die konkreten Bedingungen vor Ort</a:t>
            </a:r>
            <a:r>
              <a:rPr lang="de-DE" sz="24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de-DE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251520" y="260648"/>
            <a:ext cx="86161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sz="3600" smtClean="0">
                <a:solidFill>
                  <a:srgbClr val="008444"/>
                </a:solidFill>
                <a:latin typeface="Arial" charset="0"/>
                <a:cs typeface="Arial" charset="0"/>
              </a:rPr>
              <a:t>Nachbarsprachiges Potenzial nutzen</a:t>
            </a:r>
            <a:endParaRPr lang="de-DE" altLang="de-DE" sz="2800" dirty="0" smtClean="0">
              <a:solidFill>
                <a:srgbClr val="00844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el 1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616168" cy="114300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Nachbarsprachiges Potenzial nutzen</a:t>
            </a:r>
            <a:endParaRPr lang="de-DE" altLang="de-DE" sz="2800" dirty="0" smtClean="0">
              <a:solidFill>
                <a:srgbClr val="008444"/>
              </a:solidFill>
              <a:latin typeface="Arial" charset="0"/>
              <a:cs typeface="Arial" charset="0"/>
            </a:endParaRPr>
          </a:p>
        </p:txBody>
      </p:sp>
      <p:pic>
        <p:nvPicPr>
          <p:cNvPr id="14338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5724525"/>
            <a:ext cx="2697162" cy="1133475"/>
          </a:xfrm>
        </p:spPr>
      </p:pic>
      <p:sp>
        <p:nvSpPr>
          <p:cNvPr id="104" name="Text Box 23"/>
          <p:cNvSpPr txBox="1">
            <a:spLocks noChangeArrowheads="1"/>
          </p:cNvSpPr>
          <p:nvPr/>
        </p:nvSpPr>
        <p:spPr bwMode="auto">
          <a:xfrm>
            <a:off x="843763" y="3846098"/>
            <a:ext cx="24929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>
                <a:solidFill>
                  <a:prstClr val="white"/>
                </a:solidFill>
                <a:latin typeface="Arial" charset="0"/>
              </a:rPr>
              <a:t>die Zusammenarbeit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>
                <a:solidFill>
                  <a:prstClr val="white"/>
                </a:solidFill>
                <a:latin typeface="Arial" charset="0"/>
              </a:rPr>
              <a:t>mit Ihnen</a:t>
            </a:r>
            <a:endParaRPr lang="de-DE" altLang="de-DE" sz="18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5" name="Text Box 23"/>
          <p:cNvSpPr txBox="1">
            <a:spLocks noChangeArrowheads="1"/>
          </p:cNvSpPr>
          <p:nvPr/>
        </p:nvSpPr>
        <p:spPr bwMode="auto">
          <a:xfrm>
            <a:off x="2151017" y="2204864"/>
            <a:ext cx="2132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smtClean="0">
                <a:solidFill>
                  <a:prstClr val="white"/>
                </a:solidFill>
                <a:latin typeface="Arial" charset="0"/>
              </a:rPr>
              <a:t>Impulse aus Ihrer Euroregion</a:t>
            </a:r>
            <a:endParaRPr lang="de-DE" altLang="de-DE" sz="18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74" name="Picture 2" descr="M:\93\9300-00_SchulSportAmt\Intern\Landesstelle\Projekt_D-Pl_Kita_NW\Fotos\191007und08_Bautzen_Hospitation\IMG_20191009_0842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63" y="1484784"/>
            <a:ext cx="2106234" cy="3744416"/>
          </a:xfrm>
          <a:prstGeom prst="rect">
            <a:avLst/>
          </a:prstGeom>
          <a:noFill/>
          <a:ln>
            <a:solidFill>
              <a:srgbClr val="0084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93\9300-00_SchulSportAmt\Intern\Landesstelle\Projekt_D-Pl_Kita_NW\Fotos\191007und08_Bautzen_Hospitation\IMG_20191009_08485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7492" y="1484784"/>
            <a:ext cx="5104221" cy="3744416"/>
          </a:xfrm>
          <a:prstGeom prst="rect">
            <a:avLst/>
          </a:prstGeom>
          <a:noFill/>
          <a:ln>
            <a:solidFill>
              <a:srgbClr val="0084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Inhaltsplatzhalter 10"/>
          <p:cNvSpPr txBox="1">
            <a:spLocks/>
          </p:cNvSpPr>
          <p:nvPr/>
        </p:nvSpPr>
        <p:spPr>
          <a:xfrm>
            <a:off x="791580" y="5741503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von 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M:\93\9300-00_SchulSportAmt\Intern\Landesstelle\Logos\Logos_andere\Witaj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997" y="5737219"/>
            <a:ext cx="782415" cy="4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44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 idx="4294967295"/>
          </p:nvPr>
        </p:nvSpPr>
        <p:spPr>
          <a:xfrm>
            <a:off x="684212" y="3429000"/>
            <a:ext cx="8008639" cy="720725"/>
          </a:xfrm>
        </p:spPr>
        <p:txBody>
          <a:bodyPr/>
          <a:lstStyle/>
          <a:p>
            <a:pPr eaLnBrk="1" hangingPunct="1"/>
            <a:r>
              <a:rPr lang="de-DE" altLang="de-DE" sz="4000" b="1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Danke – </a:t>
            </a:r>
            <a:r>
              <a:rPr lang="de-DE" altLang="de-DE" sz="4000" b="1" dirty="0" err="1" smtClean="0">
                <a:solidFill>
                  <a:srgbClr val="008444"/>
                </a:solidFill>
                <a:latin typeface="Arial" charset="0"/>
                <a:cs typeface="Arial" charset="0"/>
              </a:rPr>
              <a:t>Dziękuję</a:t>
            </a:r>
            <a:r>
              <a:rPr lang="de-DE" altLang="de-DE" sz="4000" b="1" dirty="0">
                <a:solidFill>
                  <a:srgbClr val="008444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4000" b="1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– </a:t>
            </a:r>
            <a:r>
              <a:rPr lang="de-DE" altLang="de-DE" sz="4000" b="1" dirty="0" err="1" smtClean="0">
                <a:solidFill>
                  <a:srgbClr val="008444"/>
                </a:solidFill>
                <a:latin typeface="Arial" charset="0"/>
                <a:cs typeface="Arial" charset="0"/>
              </a:rPr>
              <a:t>Děkuji</a:t>
            </a:r>
            <a:r>
              <a:rPr lang="de-DE" altLang="de-DE" sz="4000" b="1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!</a:t>
            </a:r>
            <a:endParaRPr lang="de-DE" altLang="de-DE" sz="4000" b="1" dirty="0" smtClean="0">
              <a:solidFill>
                <a:srgbClr val="238C51"/>
              </a:solidFill>
              <a:latin typeface="Arial" charset="0"/>
              <a:cs typeface="Arial" charset="0"/>
            </a:endParaRPr>
          </a:p>
        </p:txBody>
      </p:sp>
      <p:pic>
        <p:nvPicPr>
          <p:cNvPr id="8197" name="Picture 7" descr="Grafik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3845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M:\93\9300-00_SchulSportAmt\Intern\Landesstelle\OeA\CD LaNa\Kopf_und_Fusszeile\Grafik Fußzeile\160211 Fusszeile ohne Logo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3256"/>
            <a:ext cx="9144000" cy="10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15" descr="Lana Blumen bun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157192"/>
            <a:ext cx="952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Ausgangssituation 2014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47813" y="1196975"/>
            <a:ext cx="7162800" cy="48307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2000" dirty="0" smtClean="0"/>
              <a:t>Es gibt </a:t>
            </a:r>
            <a:r>
              <a:rPr lang="de-DE" altLang="de-DE" sz="2000" b="1" dirty="0">
                <a:solidFill>
                  <a:srgbClr val="008444"/>
                </a:solidFill>
              </a:rPr>
              <a:t>keinen datengestützten Gesamtüberblick</a:t>
            </a:r>
            <a:r>
              <a:rPr lang="de-DE" altLang="de-DE" sz="20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de-DE" altLang="de-DE" sz="80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2000" dirty="0" smtClean="0"/>
              <a:t>Die Angebote leben i. d. R. vom besonderen </a:t>
            </a:r>
            <a:r>
              <a:rPr lang="de-DE" altLang="de-DE" sz="2000" b="1" dirty="0" smtClean="0">
                <a:solidFill>
                  <a:srgbClr val="008444"/>
                </a:solidFill>
              </a:rPr>
              <a:t>individuellen Engagement</a:t>
            </a:r>
            <a:r>
              <a:rPr lang="de-DE" altLang="de-DE" sz="2000" dirty="0" smtClean="0"/>
              <a:t> in einzelnen Kitas und von </a:t>
            </a:r>
            <a:r>
              <a:rPr lang="de-DE" altLang="de-DE" sz="2000" b="1" dirty="0" smtClean="0">
                <a:solidFill>
                  <a:srgbClr val="008444"/>
                </a:solidFill>
              </a:rPr>
              <a:t>zeitlich befristeten Projekten </a:t>
            </a:r>
            <a:r>
              <a:rPr lang="de-DE" altLang="de-DE" sz="2000" dirty="0">
                <a:sym typeface="Wingdings" panose="05000000000000000000" pitchFamily="2" charset="2"/>
              </a:rPr>
              <a:t> </a:t>
            </a:r>
            <a:r>
              <a:rPr lang="de-DE" altLang="de-DE" sz="2000" b="1" dirty="0">
                <a:solidFill>
                  <a:srgbClr val="008444"/>
                </a:solidFill>
                <a:sym typeface="Wingdings" panose="05000000000000000000" pitchFamily="2" charset="2"/>
              </a:rPr>
              <a:t>keine </a:t>
            </a:r>
            <a:r>
              <a:rPr lang="de-DE" altLang="de-DE" sz="2000" b="1" dirty="0" smtClean="0">
                <a:solidFill>
                  <a:srgbClr val="008444"/>
                </a:solidFill>
                <a:sym typeface="Wingdings" panose="05000000000000000000" pitchFamily="2" charset="2"/>
              </a:rPr>
              <a:t>nachhaltige Basis für Kontinuität</a:t>
            </a:r>
          </a:p>
          <a:p>
            <a:pPr eaLnBrk="1" hangingPunct="1">
              <a:spcBef>
                <a:spcPct val="0"/>
              </a:spcBef>
              <a:defRPr/>
            </a:pPr>
            <a:endParaRPr lang="de-DE" altLang="de-DE" sz="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2000" dirty="0" smtClean="0"/>
              <a:t>Umgesetzt wird </a:t>
            </a:r>
            <a:r>
              <a:rPr lang="de-DE" altLang="de-DE" sz="2000" dirty="0"/>
              <a:t>eine Vielfalt von Modellen und Methoden, </a:t>
            </a:r>
            <a:r>
              <a:rPr lang="de-DE" altLang="de-DE" sz="2000" dirty="0" smtClean="0"/>
              <a:t> aber es gibt </a:t>
            </a:r>
            <a:r>
              <a:rPr lang="de-DE" altLang="de-DE" sz="2000" b="1" dirty="0">
                <a:solidFill>
                  <a:srgbClr val="008444"/>
                </a:solidFill>
              </a:rPr>
              <a:t>keine</a:t>
            </a:r>
            <a:r>
              <a:rPr lang="de-DE" altLang="de-DE" sz="2000" dirty="0"/>
              <a:t> dabei einzuhaltenden </a:t>
            </a:r>
            <a:r>
              <a:rPr lang="de-DE" altLang="de-DE" sz="2000" b="1" dirty="0">
                <a:solidFill>
                  <a:srgbClr val="008444"/>
                </a:solidFill>
              </a:rPr>
              <a:t>Qualitätsstandards</a:t>
            </a:r>
            <a:r>
              <a:rPr lang="de-DE" altLang="de-DE" sz="2000" dirty="0"/>
              <a:t> für den frühen </a:t>
            </a:r>
            <a:r>
              <a:rPr lang="de-DE" altLang="de-DE" sz="2000" dirty="0" smtClean="0"/>
              <a:t>Nachbarspracherwerb.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de-DE" altLang="de-DE" sz="80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2000" dirty="0" smtClean="0"/>
              <a:t>Das pädagogische Personal wünscht sich </a:t>
            </a:r>
            <a:r>
              <a:rPr lang="de-DE" altLang="de-DE" sz="2000" b="1" dirty="0" smtClean="0">
                <a:solidFill>
                  <a:srgbClr val="008444"/>
                </a:solidFill>
              </a:rPr>
              <a:t>mehr Unterstützung</a:t>
            </a:r>
            <a:r>
              <a:rPr lang="de-DE" altLang="de-DE" sz="2000" dirty="0" smtClean="0"/>
              <a:t> (personell, finanziell, Fortbildung, Lernmaterialien ….) und </a:t>
            </a:r>
            <a:r>
              <a:rPr lang="de-DE" altLang="de-DE" sz="2000" b="1" dirty="0">
                <a:solidFill>
                  <a:srgbClr val="008444"/>
                </a:solidFill>
              </a:rPr>
              <a:t>öffentliche </a:t>
            </a:r>
            <a:r>
              <a:rPr lang="de-DE" altLang="de-DE" sz="2000" b="1" dirty="0" smtClean="0">
                <a:solidFill>
                  <a:srgbClr val="008444"/>
                </a:solidFill>
              </a:rPr>
              <a:t>Wertschätzung.</a:t>
            </a:r>
            <a:endParaRPr lang="de-DE" altLang="de-DE" sz="2000" b="1" dirty="0">
              <a:solidFill>
                <a:srgbClr val="008444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de-DE" altLang="de-DE" sz="2000" dirty="0" smtClean="0">
              <a:solidFill>
                <a:srgbClr val="008444"/>
              </a:solidFill>
              <a:sym typeface="Wingdings" pitchFamily="2" charset="2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476375" y="1196975"/>
            <a:ext cx="7212013" cy="708025"/>
          </a:xfrm>
          <a:prstGeom prst="rect">
            <a:avLst/>
          </a:prstGeom>
          <a:solidFill>
            <a:schemeClr val="bg1"/>
          </a:solidFill>
          <a:ln w="19050">
            <a:solidFill>
              <a:srgbClr val="00844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cs typeface="Arial" charset="0"/>
                <a:sym typeface="Wingdings" pitchFamily="2" charset="2"/>
              </a:rPr>
              <a:t>Es gibt zahlreiche Kitas im sächsischen Grenzraum, die Angebote früher nachbarsprachiger Bildung unterbreiten</a:t>
            </a:r>
            <a:r>
              <a:rPr lang="de-DE" altLang="de-DE" sz="200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2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Zielstellung</a:t>
            </a:r>
          </a:p>
        </p:txBody>
      </p:sp>
      <p:pic>
        <p:nvPicPr>
          <p:cNvPr id="12291" name="Picture 3" descr="http://www.karlheinz-harms.de/Baustellenschil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0510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514600" y="2209800"/>
            <a:ext cx="6259513" cy="414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844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endParaRPr lang="de-DE" altLang="de-DE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de-DE" altLang="de-DE" sz="1600" b="1">
                <a:solidFill>
                  <a:srgbClr val="000000"/>
                </a:solidFill>
              </a:rPr>
              <a:t>wissenschaftlich fundiertes methodisches Konzept </a:t>
            </a:r>
            <a:r>
              <a:rPr lang="de-DE" altLang="de-DE" sz="1600">
                <a:solidFill>
                  <a:srgbClr val="000000"/>
                </a:solidFill>
              </a:rPr>
              <a:t>als Orientierungsrahmen für die Arbeit in den sächsischen Kitas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de-DE" altLang="de-DE" sz="1600" b="1">
                <a:solidFill>
                  <a:srgbClr val="000000"/>
                </a:solidFill>
              </a:rPr>
              <a:t>Qualifizierung des pädagogischen Personals </a:t>
            </a:r>
            <a:r>
              <a:rPr lang="de-DE" altLang="de-DE" sz="1600">
                <a:solidFill>
                  <a:srgbClr val="000000"/>
                </a:solidFill>
              </a:rPr>
              <a:t>(Aus- Fort- und Weiterbildung)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de-DE" altLang="de-DE" sz="1600" b="1">
                <a:solidFill>
                  <a:srgbClr val="000000"/>
                </a:solidFill>
              </a:rPr>
              <a:t>Rahmenbedingungen für Kontinuität </a:t>
            </a:r>
            <a:r>
              <a:rPr lang="de-DE" altLang="de-DE" sz="1600">
                <a:solidFill>
                  <a:srgbClr val="000000"/>
                </a:solidFill>
              </a:rPr>
              <a:t>(Finanzierung, Einstellung von Muttersprachlern …)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de-DE" altLang="de-DE" sz="1600" b="1">
                <a:solidFill>
                  <a:srgbClr val="000000"/>
                </a:solidFill>
              </a:rPr>
              <a:t>Abgestimmte Bildungsplanung </a:t>
            </a:r>
            <a:r>
              <a:rPr lang="de-DE" altLang="de-DE" sz="1600">
                <a:solidFill>
                  <a:srgbClr val="000000"/>
                </a:solidFill>
              </a:rPr>
              <a:t>am Übergang Kita-Grundschule (Herstellung der Anschlussfähigkeit  ...)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de-DE" altLang="de-DE" sz="1600" b="1">
                <a:solidFill>
                  <a:srgbClr val="000000"/>
                </a:solidFill>
              </a:rPr>
              <a:t>Schaffung eines nachbarsprachenfreundlichen Klimas insgesamt </a:t>
            </a:r>
            <a:r>
              <a:rPr lang="de-DE" altLang="de-DE" sz="1600">
                <a:solidFill>
                  <a:srgbClr val="000000"/>
                </a:solidFill>
              </a:rPr>
              <a:t>(Elternarbeit, Öffentlichkeitsarbeit, Euroregionales Bildungsmarketing …)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de-DE" altLang="de-DE" sz="16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1371600" y="990600"/>
            <a:ext cx="7467600" cy="1143000"/>
          </a:xfrm>
          <a:prstGeom prst="roundRect">
            <a:avLst/>
          </a:prstGeom>
          <a:gradFill flip="none" rotWithShape="1">
            <a:gsLst>
              <a:gs pos="0">
                <a:srgbClr val="00923F">
                  <a:tint val="66000"/>
                  <a:satMod val="160000"/>
                </a:srgbClr>
              </a:gs>
              <a:gs pos="50000">
                <a:srgbClr val="00923F">
                  <a:tint val="44500"/>
                  <a:satMod val="160000"/>
                </a:srgbClr>
              </a:gs>
              <a:gs pos="100000">
                <a:srgbClr val="00923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u="sng">
                <a:solidFill>
                  <a:srgbClr val="006600"/>
                </a:solidFill>
                <a:cs typeface="Arial" charset="0"/>
              </a:rPr>
              <a:t>Systematische</a:t>
            </a:r>
            <a:r>
              <a:rPr lang="de-DE" sz="2000" b="1">
                <a:solidFill>
                  <a:srgbClr val="006600"/>
                </a:solidFill>
                <a:cs typeface="Arial" charset="0"/>
              </a:rPr>
              <a:t> Förderung und </a:t>
            </a:r>
            <a:r>
              <a:rPr lang="de-DE" sz="2000" b="1" u="sng">
                <a:solidFill>
                  <a:srgbClr val="006600"/>
                </a:solidFill>
                <a:cs typeface="Arial" charset="0"/>
              </a:rPr>
              <a:t>Qualität</a:t>
            </a:r>
            <a:r>
              <a:rPr lang="de-DE" sz="2000" b="1">
                <a:solidFill>
                  <a:srgbClr val="006600"/>
                </a:solidFill>
                <a:cs typeface="Arial" charset="0"/>
              </a:rPr>
              <a:t>sentwicklung</a:t>
            </a:r>
            <a:r>
              <a:rPr lang="de-DE" sz="2000">
                <a:solidFill>
                  <a:srgbClr val="006600"/>
                </a:solidFill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de-DE" sz="2000">
                <a:solidFill>
                  <a:srgbClr val="006600"/>
                </a:solidFill>
                <a:cs typeface="Arial" charset="0"/>
              </a:rPr>
              <a:t>der frühen nachbarsprachigen Bildung in den Kitas der sächsischen Grenzregionen</a:t>
            </a:r>
            <a:r>
              <a:rPr lang="de-DE" sz="2000">
                <a:solidFill>
                  <a:srgbClr val="008444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6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Auftrag der Landesstelle</a:t>
            </a:r>
          </a:p>
        </p:txBody>
      </p:sp>
      <p:pic>
        <p:nvPicPr>
          <p:cNvPr id="6" name="Picture 9" descr="141117 Grafik LaNa Exp_beirat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5112568" cy="479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12160" y="1331302"/>
            <a:ext cx="2905969" cy="4570482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endParaRPr lang="de-DE" altLang="de-DE" sz="16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altLang="de-DE" sz="1600" b="1" dirty="0">
                <a:solidFill>
                  <a:srgbClr val="000000"/>
                </a:solidFill>
              </a:rPr>
              <a:t>Schnittstelle zur sachsenweiten </a:t>
            </a:r>
            <a:r>
              <a:rPr lang="de-DE" altLang="de-DE" sz="1600" b="1" dirty="0" smtClean="0">
                <a:solidFill>
                  <a:srgbClr val="000000"/>
                </a:solidFill>
              </a:rPr>
              <a:t>Vernetzung:</a:t>
            </a:r>
            <a:endParaRPr lang="de-DE" altLang="de-DE" sz="1600" dirty="0" smtClean="0">
              <a:solidFill>
                <a:srgbClr val="000000"/>
              </a:solidFill>
            </a:endParaRPr>
          </a:p>
          <a:p>
            <a:pPr marL="254000" indent="-252000">
              <a:spcBef>
                <a:spcPts val="0"/>
              </a:spcBef>
              <a:spcAft>
                <a:spcPts val="600"/>
              </a:spcAft>
              <a:buClr>
                <a:srgbClr val="008444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solidFill>
                  <a:srgbClr val="008444"/>
                </a:solidFill>
              </a:rPr>
              <a:t>Management </a:t>
            </a:r>
            <a:r>
              <a:rPr lang="de-DE" sz="1600" dirty="0"/>
              <a:t>des Entwicklungsprozesses</a:t>
            </a:r>
          </a:p>
          <a:p>
            <a:pPr marL="254000" indent="-252000">
              <a:spcBef>
                <a:spcPts val="0"/>
              </a:spcBef>
              <a:spcAft>
                <a:spcPts val="600"/>
              </a:spcAft>
              <a:buClr>
                <a:srgbClr val="008444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solidFill>
                  <a:srgbClr val="008444"/>
                </a:solidFill>
              </a:rPr>
              <a:t>Moderation und fachliche Begleitung </a:t>
            </a:r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Zusammenwirkens der Akteure</a:t>
            </a:r>
          </a:p>
          <a:p>
            <a:pPr marL="254000" indent="-252000">
              <a:spcBef>
                <a:spcPts val="0"/>
              </a:spcBef>
              <a:spcAft>
                <a:spcPts val="600"/>
              </a:spcAft>
              <a:buClr>
                <a:srgbClr val="008444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Sicherstellung des </a:t>
            </a:r>
            <a:r>
              <a:rPr lang="de-DE" sz="1600" dirty="0">
                <a:solidFill>
                  <a:srgbClr val="008444"/>
                </a:solidFill>
              </a:rPr>
              <a:t>Wissenstransfers</a:t>
            </a:r>
            <a:r>
              <a:rPr lang="de-DE" sz="1600" dirty="0"/>
              <a:t> (Wissenschaft –Praxis – Politik – Verwaltung</a:t>
            </a:r>
            <a:r>
              <a:rPr lang="de-DE" sz="1600" dirty="0" smtClean="0"/>
              <a:t>)</a:t>
            </a:r>
          </a:p>
          <a:p>
            <a:pPr marL="254000" indent="-252000">
              <a:spcBef>
                <a:spcPts val="0"/>
              </a:spcBef>
              <a:spcAft>
                <a:spcPts val="600"/>
              </a:spcAft>
              <a:buClr>
                <a:srgbClr val="008444"/>
              </a:buClr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solidFill>
                  <a:srgbClr val="008444"/>
                </a:solidFill>
              </a:rPr>
              <a:t>Dienstleisterin</a:t>
            </a:r>
            <a:r>
              <a:rPr lang="de-DE" sz="1600" kern="0" dirty="0" smtClean="0">
                <a:solidFill>
                  <a:srgbClr val="333333"/>
                </a:solidFill>
                <a:latin typeface="Arial"/>
                <a:ea typeface="ＭＳ Ｐゴシック"/>
              </a:rPr>
              <a:t> für das Netzwerk</a:t>
            </a:r>
            <a:endParaRPr lang="de-DE" sz="1400" kern="0" dirty="0">
              <a:solidFill>
                <a:srgbClr val="333333"/>
              </a:solidFill>
              <a:latin typeface="Arial"/>
              <a:ea typeface="ＭＳ Ｐゴシック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de-DE" altLang="de-DE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44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 idx="4294967295"/>
          </p:nvPr>
        </p:nvSpPr>
        <p:spPr>
          <a:xfrm>
            <a:off x="684212" y="3429000"/>
            <a:ext cx="8008639" cy="720725"/>
          </a:xfrm>
        </p:spPr>
        <p:txBody>
          <a:bodyPr/>
          <a:lstStyle/>
          <a:p>
            <a:pPr eaLnBrk="1" hangingPunct="1"/>
            <a:r>
              <a:rPr lang="de-DE" altLang="de-DE" sz="40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Darauf können Kitas heute bauen:</a:t>
            </a:r>
            <a:endParaRPr lang="de-DE" altLang="de-DE" sz="4000" dirty="0" smtClean="0">
              <a:solidFill>
                <a:srgbClr val="238C51"/>
              </a:solidFill>
              <a:latin typeface="Arial" charset="0"/>
              <a:cs typeface="Arial" charset="0"/>
            </a:endParaRPr>
          </a:p>
        </p:txBody>
      </p:sp>
      <p:pic>
        <p:nvPicPr>
          <p:cNvPr id="8197" name="Picture 7" descr="Grafik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3845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M:\93\9300-00_SchulSportAmt\Intern\Landesstelle\OeA\CD LaNa\Kopf_und_Fusszeile\Grafik Fußzeile\160211 Fusszeile ohne Logo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3256"/>
            <a:ext cx="9144000" cy="10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15" descr="Lana Blumen bun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157192"/>
            <a:ext cx="952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z="36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Gebündelte Informationen und Praxiserfahrungen</a:t>
            </a:r>
          </a:p>
        </p:txBody>
      </p:sp>
      <p:pic>
        <p:nvPicPr>
          <p:cNvPr id="2867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5724525"/>
            <a:ext cx="2697162" cy="1133475"/>
          </a:xfrm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827088" y="1484313"/>
            <a:ext cx="8064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de-DE" altLang="de-DE" sz="2400">
              <a:solidFill>
                <a:prstClr val="black"/>
              </a:solidFill>
            </a:endParaRPr>
          </a:p>
        </p:txBody>
      </p:sp>
      <p:pic>
        <p:nvPicPr>
          <p:cNvPr id="8" name="Grafik 6" descr="M:\geschützt\9300_SchulSportAmt_allg\Landesstelle\OeA\Fotos\Fotos für OeA_Symbolisches\Nachbarsprachkoffer\160127 NBS_Koffer komplett_kl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88839"/>
            <a:ext cx="2327730" cy="2684781"/>
          </a:xfrm>
          <a:prstGeom prst="rect">
            <a:avLst/>
          </a:prstGeom>
          <a:noFill/>
          <a:ln w="28575">
            <a:solidFill>
              <a:srgbClr val="FF7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725745" y="4941168"/>
            <a:ext cx="400057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0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Online </a:t>
            </a:r>
            <a:r>
              <a:rPr lang="de-DE" altLang="de-DE" sz="14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(www.nachbarsprachen-sachsen.eu):</a:t>
            </a:r>
            <a:endParaRPr lang="de-DE" altLang="de-DE" sz="1400" dirty="0">
              <a:solidFill>
                <a:srgbClr val="008444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Kita-Landkarte, Praxisbeispiele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Materialbibliothek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Übersicht über Förderprogramme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Aktuelle Infos via Blog, Newsletter, Facebook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u. v. a.</a:t>
            </a:r>
            <a:endParaRPr lang="de-DE" altLang="de-DE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32040" y="5004409"/>
            <a:ext cx="396401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0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Zur Ausleihe:</a:t>
            </a:r>
            <a:endParaRPr lang="de-DE" altLang="de-DE" sz="1400" dirty="0" smtClean="0">
              <a:solidFill>
                <a:prstClr val="black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Handwerkzeug für Kita-Pädagogen/innen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Spiel- und Lernmaterialien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Kopiervorlagen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de-DE" altLang="de-DE" sz="1400" dirty="0" smtClean="0">
                <a:solidFill>
                  <a:prstClr val="black"/>
                </a:solidFill>
                <a:latin typeface="Arial" charset="0"/>
              </a:rPr>
              <a:t>u. v. a.</a:t>
            </a:r>
            <a:endParaRPr lang="de-DE" altLang="de-DE" sz="1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8" descr="Koffer_Logo_neu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921" y="3331230"/>
            <a:ext cx="2520727" cy="17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088" y="1988840"/>
            <a:ext cx="3899233" cy="2684781"/>
          </a:xfrm>
          <a:prstGeom prst="rect">
            <a:avLst/>
          </a:prstGeom>
          <a:noFill/>
          <a:ln w="28575">
            <a:solidFill>
              <a:srgbClr val="FF7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34388" cy="114300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solidFill>
                  <a:srgbClr val="008444"/>
                </a:solidFill>
                <a:latin typeface="Arial" charset="0"/>
                <a:cs typeface="Arial" charset="0"/>
              </a:rPr>
              <a:t>Beratungs- und Unterstützungsangebote</a:t>
            </a:r>
          </a:p>
        </p:txBody>
      </p:sp>
      <p:pic>
        <p:nvPicPr>
          <p:cNvPr id="2867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5724525"/>
            <a:ext cx="2697162" cy="1133475"/>
          </a:xfrm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827088" y="1484313"/>
            <a:ext cx="8064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de-DE" altLang="de-DE" sz="2400">
              <a:solidFill>
                <a:prstClr val="black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93764" y="1557338"/>
            <a:ext cx="585023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prstClr val="black"/>
                </a:solidFill>
              </a:rPr>
              <a:t>Zusammenarbeit mit Partnern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altLang="de-DE" sz="2400" dirty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altLang="de-DE" sz="24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altLang="de-DE" sz="2400" dirty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solidFill>
                  <a:prstClr val="black"/>
                </a:solidFill>
              </a:rPr>
              <a:t>Initiierung des Förderprogramms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de-DE" altLang="de-DE" sz="2400" dirty="0">
                <a:solidFill>
                  <a:prstClr val="black"/>
                </a:solidFill>
              </a:rPr>
              <a:t> </a:t>
            </a:r>
            <a:r>
              <a:rPr lang="de-DE" altLang="de-DE" sz="2400" dirty="0" smtClean="0">
                <a:solidFill>
                  <a:prstClr val="black"/>
                </a:solidFill>
              </a:rPr>
              <a:t>   „Kind trifft </a:t>
            </a:r>
            <a:r>
              <a:rPr lang="de-DE" altLang="de-DE" sz="2400" dirty="0" err="1" smtClean="0">
                <a:solidFill>
                  <a:prstClr val="black"/>
                </a:solidFill>
              </a:rPr>
              <a:t>dziecko</a:t>
            </a:r>
            <a:r>
              <a:rPr lang="de-DE" altLang="de-DE" sz="2400" dirty="0" smtClean="0">
                <a:solidFill>
                  <a:prstClr val="black"/>
                </a:solidFill>
              </a:rPr>
              <a:t>“ für Sachsen </a:t>
            </a:r>
            <a:r>
              <a:rPr lang="de-DE" altLang="de-D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</a:p>
          <a:p>
            <a:pPr marL="400050" lvl="1" indent="0" eaLnBrk="1" hangingPunct="1">
              <a:spcBef>
                <a:spcPct val="20000"/>
              </a:spcBef>
            </a:pPr>
            <a:r>
              <a:rPr lang="de-DE" altLang="de-DE" sz="2400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s</a:t>
            </a:r>
            <a:r>
              <a:rPr lang="de-DE" altLang="de-DE" sz="2400" u="sng" dirty="0" smtClean="0">
                <a:solidFill>
                  <a:prstClr val="black"/>
                </a:solidFill>
              </a:rPr>
              <a:t>eit 2018</a:t>
            </a:r>
            <a:r>
              <a:rPr lang="de-DE" altLang="de-DE" sz="2400" dirty="0" smtClean="0">
                <a:solidFill>
                  <a:prstClr val="black"/>
                </a:solidFill>
              </a:rPr>
              <a:t>:</a:t>
            </a:r>
          </a:p>
          <a:p>
            <a:pPr marL="400050" lvl="1" indent="0" eaLnBrk="1" hangingPunct="1">
              <a:spcBef>
                <a:spcPct val="20000"/>
              </a:spcBef>
            </a:pPr>
            <a:r>
              <a:rPr lang="de-DE" altLang="de-DE" sz="2400" b="1" dirty="0" err="1" smtClean="0">
                <a:solidFill>
                  <a:srgbClr val="008444"/>
                </a:solidFill>
              </a:rPr>
              <a:t>LaNa</a:t>
            </a:r>
            <a:r>
              <a:rPr lang="de-DE" altLang="de-DE" sz="2400" b="1" dirty="0" smtClean="0">
                <a:solidFill>
                  <a:srgbClr val="008444"/>
                </a:solidFill>
              </a:rPr>
              <a:t> als Zentralstelle des DPJW </a:t>
            </a:r>
            <a:r>
              <a:rPr lang="de-DE" altLang="de-DE" sz="2400" b="1" dirty="0" smtClean="0">
                <a:solidFill>
                  <a:srgbClr val="008444"/>
                </a:solidFill>
                <a:sym typeface="Wingdings" panose="05000000000000000000" pitchFamily="2" charset="2"/>
              </a:rPr>
              <a:t></a:t>
            </a:r>
            <a:r>
              <a:rPr lang="de-DE" altLang="de-DE" sz="2400" dirty="0" smtClean="0">
                <a:solidFill>
                  <a:prstClr val="black"/>
                </a:solidFill>
              </a:rPr>
              <a:t> </a:t>
            </a:r>
          </a:p>
          <a:p>
            <a:pPr marL="400050" lvl="1" indent="0" eaLnBrk="1" hangingPunct="1">
              <a:spcBef>
                <a:spcPct val="20000"/>
              </a:spcBef>
            </a:pPr>
            <a:r>
              <a:rPr lang="de-DE" altLang="de-DE" sz="2400" dirty="0" smtClean="0">
                <a:solidFill>
                  <a:prstClr val="black"/>
                </a:solidFill>
              </a:rPr>
              <a:t>Begleitung sächsischer Kitas von der Antragstellung bis zur Abrechnung</a:t>
            </a:r>
          </a:p>
          <a:p>
            <a:pPr marL="400050" lvl="1" indent="0" eaLnBrk="1" hangingPunct="1">
              <a:spcBef>
                <a:spcPct val="20000"/>
              </a:spcBef>
            </a:pPr>
            <a:r>
              <a:rPr lang="de-DE" altLang="de-DE" sz="2400" dirty="0" smtClean="0">
                <a:solidFill>
                  <a:prstClr val="black"/>
                </a:solidFill>
              </a:rPr>
              <a:t> </a:t>
            </a:r>
            <a:endParaRPr lang="de-DE" altLang="de-DE" sz="2400" dirty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de-DE" altLang="de-DE" sz="2400" dirty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de-DE" altLang="de-DE" sz="2400" dirty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de-DE" altLang="de-DE" sz="2400" dirty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de-DE" altLang="de-DE" sz="1400" dirty="0">
              <a:solidFill>
                <a:prstClr val="black"/>
              </a:solidFill>
              <a:sym typeface="Wingdings" pitchFamily="2" charset="2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de-DE" altLang="de-DE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3" name="Picture 5" descr="Sprechblase orange 3d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86414">
            <a:off x="-7379" y="1547944"/>
            <a:ext cx="3581108" cy="317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5"/>
          <p:cNvSpPr txBox="1">
            <a:spLocks noChangeArrowheads="1"/>
          </p:cNvSpPr>
          <p:nvPr/>
        </p:nvSpPr>
        <p:spPr bwMode="auto">
          <a:xfrm>
            <a:off x="251520" y="1973158"/>
            <a:ext cx="28803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u="sng" dirty="0">
                <a:solidFill>
                  <a:prstClr val="white"/>
                </a:solidFill>
              </a:rPr>
              <a:t>Bsp.:</a:t>
            </a:r>
          </a:p>
          <a:p>
            <a:pPr algn="ctr" eaLnBrk="1" hangingPunct="1"/>
            <a:r>
              <a:rPr lang="de-DE" altLang="de-DE" sz="2200" b="1" dirty="0">
                <a:solidFill>
                  <a:prstClr val="white"/>
                </a:solidFill>
              </a:rPr>
              <a:t>Finanzierung von </a:t>
            </a:r>
            <a:r>
              <a:rPr lang="de-DE" altLang="de-DE" sz="2200" b="1" dirty="0" smtClean="0">
                <a:solidFill>
                  <a:prstClr val="white"/>
                </a:solidFill>
              </a:rPr>
              <a:t>grenz-überschreitenden Kita-Aktivitäten</a:t>
            </a:r>
            <a:endParaRPr lang="de-DE" altLang="de-DE" sz="2200" b="1" dirty="0">
              <a:solidFill>
                <a:prstClr val="white"/>
              </a:solidFill>
            </a:endParaRPr>
          </a:p>
        </p:txBody>
      </p:sp>
      <p:pic>
        <p:nvPicPr>
          <p:cNvPr id="15" name="Picture 11" descr="LogoTande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117054"/>
            <a:ext cx="720081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LogoDPJW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690" y="2104723"/>
            <a:ext cx="1557486" cy="71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8129" y="2165557"/>
            <a:ext cx="244033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5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5724525"/>
            <a:ext cx="2697162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27088" y="1628775"/>
            <a:ext cx="8064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de-DE" altLang="de-DE" sz="800" b="1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de-DE" altLang="de-DE" sz="2800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de-DE" altLang="de-DE" sz="2400" dirty="0">
              <a:latin typeface="Calibri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611188" y="1412875"/>
            <a:ext cx="8064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de-DE" altLang="de-DE" sz="800" b="1"/>
          </a:p>
        </p:txBody>
      </p:sp>
      <p:pic>
        <p:nvPicPr>
          <p:cNvPr id="9" name="Picture 5" descr="M:\93\9300-00_SchulSportAmt\Intern\Landesstelle\OeA\CD LaNa\Sprechblasen\jpeg\Sprechblasen orange Rand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34597">
            <a:off x="1716663" y="2122945"/>
            <a:ext cx="2620317" cy="17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M:\93\9300-00_SchulSportAmt\Intern\Landesstelle\OeA\CD LaNa\Sprechblasen\jpeg\Sprechblase grüner Ran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53438">
            <a:off x="806306" y="3875867"/>
            <a:ext cx="2803934" cy="27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 rot="20529669">
            <a:off x="1840730" y="2268287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238C51"/>
                </a:solidFill>
              </a:rPr>
              <a:t>Materialien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zum Download, Bestellen bzw. Ausleihen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 rot="19839974">
            <a:off x="925923" y="4271430"/>
            <a:ext cx="2499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238C51"/>
                </a:solidFill>
              </a:rPr>
              <a:t>Anregungen für jede Jahreszeit: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(Ausflugstipps, Basteltipps, Rezepte, Vokabeln</a:t>
            </a:r>
          </a:p>
          <a:p>
            <a:pPr algn="ctr"/>
            <a:r>
              <a:rPr lang="de-DE" sz="2000" dirty="0" smtClean="0"/>
              <a:t>u. v. a. m.)</a:t>
            </a:r>
            <a:endParaRPr lang="de-DE" sz="2000" dirty="0"/>
          </a:p>
        </p:txBody>
      </p:sp>
      <p:sp>
        <p:nvSpPr>
          <p:cNvPr id="13" name="Rechteck 12"/>
          <p:cNvSpPr/>
          <p:nvPr/>
        </p:nvSpPr>
        <p:spPr>
          <a:xfrm>
            <a:off x="539552" y="1514694"/>
            <a:ext cx="811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rgbClr val="FA9B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https://www.nachbarsprachen-sachsen.eu/biedronka-maus-zaba</a:t>
            </a:r>
          </a:p>
        </p:txBody>
      </p:sp>
      <p:pic>
        <p:nvPicPr>
          <p:cNvPr id="33794" name="Picture 2" descr="M:\93\9300-00_SchulSportAmt\Intern\Landesstelle\IKP\Inhalte_IKP\Mit Biedronka Maus Zaba durch das Jahr\jahreszeitenkreis_einzel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726" y="846138"/>
            <a:ext cx="5327650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rgbClr val="008444"/>
                </a:solidFill>
                <a:latin typeface="Arial" charset="0"/>
                <a:cs typeface="Arial" charset="0"/>
              </a:rPr>
              <a:t>Dreisprachige Arbeitsmaterialien</a:t>
            </a:r>
            <a:br>
              <a:rPr lang="de-DE" altLang="de-DE" sz="3600" dirty="0">
                <a:solidFill>
                  <a:srgbClr val="008444"/>
                </a:solidFill>
                <a:latin typeface="Arial" charset="0"/>
                <a:cs typeface="Arial" charset="0"/>
              </a:rPr>
            </a:br>
            <a:r>
              <a:rPr lang="de-DE" altLang="de-DE" sz="2800" dirty="0" smtClean="0">
                <a:solidFill>
                  <a:srgbClr val="008444"/>
                </a:solidFill>
                <a:cs typeface="Arial" charset="0"/>
              </a:rPr>
              <a:t>Mit </a:t>
            </a:r>
            <a:r>
              <a:rPr lang="de-DE" altLang="de-DE" sz="2800" dirty="0" err="1" smtClean="0">
                <a:solidFill>
                  <a:srgbClr val="008444"/>
                </a:solidFill>
                <a:cs typeface="Arial" charset="0"/>
              </a:rPr>
              <a:t>Biedronka</a:t>
            </a:r>
            <a:r>
              <a:rPr lang="de-DE" altLang="de-DE" sz="2800" dirty="0" smtClean="0">
                <a:solidFill>
                  <a:srgbClr val="008444"/>
                </a:solidFill>
                <a:cs typeface="Arial" charset="0"/>
              </a:rPr>
              <a:t>, Maus und </a:t>
            </a:r>
            <a:r>
              <a:rPr lang="de-DE" altLang="de-DE" sz="2800" dirty="0" err="1" smtClean="0">
                <a:solidFill>
                  <a:srgbClr val="008444"/>
                </a:solidFill>
                <a:cs typeface="Arial" charset="0"/>
              </a:rPr>
              <a:t>Žába</a:t>
            </a:r>
            <a:r>
              <a:rPr lang="de-DE" altLang="de-DE" sz="2800" dirty="0" smtClean="0">
                <a:solidFill>
                  <a:srgbClr val="008444"/>
                </a:solidFill>
                <a:cs typeface="Arial" charset="0"/>
              </a:rPr>
              <a:t> durch das Jahr</a:t>
            </a:r>
            <a:endParaRPr lang="de-DE" altLang="de-DE" sz="2800" dirty="0" smtClean="0">
              <a:solidFill>
                <a:srgbClr val="FA9B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BI-Tafel">
  <a:themeElements>
    <a:clrScheme name="Benutzerdefiniert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333333"/>
      </a:hlink>
      <a:folHlink>
        <a:srgbClr val="C9CAC8"/>
      </a:folHlink>
    </a:clrScheme>
    <a:fontScheme name="SMK-Näh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MK-Nähen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K-Nähen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MK_Kinder (4)">
  <a:themeElements>
    <a:clrScheme name="SMK-Nähen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SMK-Näh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MK-Nähen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K-Nähen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MK_MI_im Kreis">
  <a:themeElements>
    <a:clrScheme name="SMK-Nähen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SMK-Näh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MK-Nähen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K-Nähen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MK_Kinder (4)">
  <a:themeElements>
    <a:clrScheme name="SMK-Nähen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SMK-Näh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MK-Nähen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K-Nähen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MK_MI_im Kreis">
  <a:themeElements>
    <a:clrScheme name="SMK-Nähen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SMK-Näh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MK-Nähen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K-Nähen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MK_Erzieher">
  <a:themeElements>
    <a:clrScheme name="SMK-Nähen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SMK-Näh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Arial Unicode MS" pitchFamily="34" charset="-128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MK-Nähen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K-Nähen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Bildschirmpräsentation (4:3)</PresentationFormat>
  <Paragraphs>171</Paragraphs>
  <Slides>22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15</vt:i4>
      </vt:variant>
      <vt:variant>
        <vt:lpstr>Folientitel</vt:lpstr>
      </vt:variant>
      <vt:variant>
        <vt:i4>22</vt:i4>
      </vt:variant>
    </vt:vector>
  </HeadingPairs>
  <TitlesOfParts>
    <vt:vector size="37" baseType="lpstr">
      <vt:lpstr>Larissa</vt:lpstr>
      <vt:lpstr>SBI-Tafel</vt:lpstr>
      <vt:lpstr>1_Benutzerdefiniertes Design</vt:lpstr>
      <vt:lpstr>SMK_Kinder (4)</vt:lpstr>
      <vt:lpstr>SMK_MI_im Kreis</vt:lpstr>
      <vt:lpstr>1_SMK_Kinder (4)</vt:lpstr>
      <vt:lpstr>1_SMK_MI_im Kreis</vt:lpstr>
      <vt:lpstr>SMK_Erzieher</vt:lpstr>
      <vt:lpstr>Benutzerdefiniertes Design</vt:lpstr>
      <vt:lpstr>1_Larissa</vt:lpstr>
      <vt:lpstr>2_Larissa</vt:lpstr>
      <vt:lpstr>3_Larissa</vt:lpstr>
      <vt:lpstr>4_Larissa</vt:lpstr>
      <vt:lpstr>5_Larissa</vt:lpstr>
      <vt:lpstr>6_Larissa</vt:lpstr>
      <vt:lpstr>5 Jahre Landesstelle für frühe nachbarsprachige Bildung: Resümee und Entwicklungsperspektiven       Dr. Regina Gellrich        Sächsische Landesstelle für frühe nachbarsprachige Bildung</vt:lpstr>
      <vt:lpstr>PowerPoint-Präsentation</vt:lpstr>
      <vt:lpstr>Ausgangssituation 2014</vt:lpstr>
      <vt:lpstr>Zielstellung</vt:lpstr>
      <vt:lpstr>Auftrag der Landesstelle</vt:lpstr>
      <vt:lpstr>Darauf können Kitas heute bauen:</vt:lpstr>
      <vt:lpstr>Gebündelte Informationen und Praxiserfahrungen</vt:lpstr>
      <vt:lpstr>Beratungs- und Unterstützungsangebote</vt:lpstr>
      <vt:lpstr>PowerPoint-Präsentation</vt:lpstr>
      <vt:lpstr>Fortbildungsangebote</vt:lpstr>
      <vt:lpstr>PowerPoint-Präsentation</vt:lpstr>
      <vt:lpstr>Monitoring als Arbeitsgrundlage</vt:lpstr>
      <vt:lpstr>Schaffung einer Datengrundlage</vt:lpstr>
      <vt:lpstr>PowerPoint-Präsentation</vt:lpstr>
      <vt:lpstr>PowerPoint-Präsentation</vt:lpstr>
      <vt:lpstr>Wie weiter?</vt:lpstr>
      <vt:lpstr>Mit- und voneinander lernen:  Aufbau euroregionaler Kita-Netzwerke</vt:lpstr>
      <vt:lpstr>PowerPoint-Präsentation</vt:lpstr>
      <vt:lpstr>PowerPoint-Präsentation</vt:lpstr>
      <vt:lpstr>PowerPoint-Präsentation</vt:lpstr>
      <vt:lpstr>Nachbarsprachiges Potenzial nutzen</vt:lpstr>
      <vt:lpstr>Danke – Dziękuję – Děkuji!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der Sächsischen Landesstelle  für frühe nachbarsprachige Bildung</dc:title>
  <dc:creator>Arielle</dc:creator>
  <cp:lastModifiedBy>Landkreis Görlitz</cp:lastModifiedBy>
  <cp:revision>679</cp:revision>
  <cp:lastPrinted>2019-06-11T07:39:37Z</cp:lastPrinted>
  <dcterms:created xsi:type="dcterms:W3CDTF">2015-09-17T07:16:04Z</dcterms:created>
  <dcterms:modified xsi:type="dcterms:W3CDTF">2019-12-10T10:49:20Z</dcterms:modified>
</cp:coreProperties>
</file>